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7" r:id="rId15"/>
    <p:sldId id="276" r:id="rId16"/>
    <p:sldId id="275" r:id="rId17"/>
    <p:sldId id="274" r:id="rId18"/>
    <p:sldId id="273" r:id="rId19"/>
    <p:sldId id="272" r:id="rId20"/>
    <p:sldId id="271" r:id="rId21"/>
    <p:sldId id="270" r:id="rId22"/>
    <p:sldId id="269" r:id="rId23"/>
    <p:sldId id="278" r:id="rId24"/>
    <p:sldId id="281" r:id="rId25"/>
    <p:sldId id="282" r:id="rId26"/>
    <p:sldId id="286" r:id="rId27"/>
    <p:sldId id="283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287" r:id="rId60"/>
    <p:sldId id="285" r:id="rId61"/>
    <p:sldId id="284" r:id="rId62"/>
    <p:sldId id="279" r:id="rId63"/>
    <p:sldId id="280" r:id="rId64"/>
    <p:sldId id="319" r:id="rId65"/>
    <p:sldId id="320" r:id="rId66"/>
    <p:sldId id="321" r:id="rId67"/>
    <p:sldId id="322" r:id="rId68"/>
    <p:sldId id="323" r:id="rId69"/>
    <p:sldId id="325" r:id="rId70"/>
    <p:sldId id="324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2" autoAdjust="0"/>
    <p:restoredTop sz="94660"/>
  </p:normalViewPr>
  <p:slideViewPr>
    <p:cSldViewPr snapToGrid="0">
      <p:cViewPr>
        <p:scale>
          <a:sx n="70" d="100"/>
          <a:sy n="70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CEEE-1FA4-4B50-B199-6857CA439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9B918F-86D2-4D73-A646-1BB9D0661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00B3D-8419-46C2-B293-BFB858FBB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A642-CE40-45D2-9947-45F52558D2CC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97799-C6C0-4ADB-A417-63CD0D6B8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E561F-9B94-4C26-8F02-80FFEA436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73B3C-07B2-4AFE-931B-86E4DA27B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03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F73C2-544C-4563-94DB-1C9227676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5F65D-6A7C-45A3-BFDD-1EB42C245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916A0-2C52-4A33-BEF3-783A2F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A642-CE40-45D2-9947-45F52558D2CC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90CA8-B33D-4AB9-9EBD-9522B8A1B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DF0C7-83B0-47E9-9D44-338739CD4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73B3C-07B2-4AFE-931B-86E4DA27B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4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B3E8DB-A8C9-433D-B20D-DA6D29033D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A619EA-A42A-49C6-954A-AA22EB0974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25938-FD94-4234-B19C-8C7247B67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A642-CE40-45D2-9947-45F52558D2CC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54931-6559-453B-8AA8-C0D88623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9E512-34D3-49C3-946E-10A864CB8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73B3C-07B2-4AFE-931B-86E4DA27B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83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950C5-C986-4749-BC48-D4D6C6558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A861F-BF5A-4D13-8E6E-2176FD9ED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0EB56-08C2-4AA5-B7DA-BF02639A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A642-CE40-45D2-9947-45F52558D2CC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4076B-6408-477B-BE94-6DE51829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59AB2-FAD2-45EA-AD48-20FF9163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73B3C-07B2-4AFE-931B-86E4DA27B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0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28C85-48E4-410E-9DE1-7CB631D3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886F8-4FC8-43D6-975C-1D8AECA9F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3FDCB-E7BD-48BA-94D3-16E4B3F64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A642-CE40-45D2-9947-45F52558D2CC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3A72B-4A06-4211-A77B-8EA2009A5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31108-093B-415C-90A7-B54964F1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73B3C-07B2-4AFE-931B-86E4DA27B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6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2FE5-C05E-4F53-92F1-E572B4D4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D1995-B1FC-47F9-ADBC-150574F707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29103-0EC7-4064-A65C-CEB984CC4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70A95-CAD6-4776-82D7-B6FADC11F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A642-CE40-45D2-9947-45F52558D2CC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BD1A7-68FC-4915-95BD-0066EDE8E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5CC14-1D43-4855-AEFB-668A2EDE3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73B3C-07B2-4AFE-931B-86E4DA27B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02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D94A-BC66-46EA-AA65-C23E4C33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6E49D-D348-4F02-8209-8348B71C2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E58EF-919F-4E21-A30B-43956B4DC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6DB84C-D0F5-4C29-A36A-EAA2E320AF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D3C274-4F22-4857-9565-ABA777BB5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FD0AED-C5D9-400A-BC03-C910E2DD4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A642-CE40-45D2-9947-45F52558D2CC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B3456-6CE0-4B21-8EB4-74B226AF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B53200-D1B6-4D7D-9400-598C5D65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73B3C-07B2-4AFE-931B-86E4DA27B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2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1D161-E6D4-4952-8C00-C50B969B8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8E528A-E425-4406-BD7D-2543F5C06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A642-CE40-45D2-9947-45F52558D2CC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7755C-5202-45F5-9864-8B628540C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C530F-0AE8-49A9-A10D-7185FF083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73B3C-07B2-4AFE-931B-86E4DA27B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57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C5B5-BB4B-4B58-B451-BD8F5381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A642-CE40-45D2-9947-45F52558D2CC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D185A-0C47-4515-BA94-CCB868726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2EB9F-BB58-4D4D-AC27-14CC0750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73B3C-07B2-4AFE-931B-86E4DA27B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80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FE4C9-D3FA-46C5-8913-5D62E342E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9D029-9A67-4D2D-92AF-F842FA944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87813-9026-4BC5-AC78-BC66A0190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B1A5D-E526-42FC-97B1-16962BA00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A642-CE40-45D2-9947-45F52558D2CC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3B5D02-2F11-43D5-B5A8-5F300A696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8C8F9-FB3C-446D-BA79-44D9258A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73B3C-07B2-4AFE-931B-86E4DA27B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54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B141C-D8FD-4C3E-9BDA-58A708E10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4E9ED9-4779-4390-913A-F57AAAD67A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74329-18E2-4182-869D-21BA58CA6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C6E06-1818-4487-BD0B-88F7C527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A642-CE40-45D2-9947-45F52558D2CC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2240D-0FC1-4445-B707-A114D4708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E2404-C48C-41F4-B4FF-90E0E05A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73B3C-07B2-4AFE-931B-86E4DA27B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58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B95717-5635-4394-A128-2496BDE37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35204-B9DD-4FC2-8E98-630A3038F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8C31-712E-46D3-AD48-3ED1491989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8A642-CE40-45D2-9947-45F52558D2CC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F0E9C-CB2E-4A3E-8222-881ED09A9A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0A171-6FD7-45A8-AB2B-56A679CEF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73B3C-07B2-4AFE-931B-86E4DA27B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9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33C40D-9B20-4FB2-A9B5-12C1B2683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6" t="22673" r="34963" b="11623"/>
          <a:stretch/>
        </p:blipFill>
        <p:spPr>
          <a:xfrm>
            <a:off x="0" y="0"/>
            <a:ext cx="6127845" cy="4503761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7308CD2D-AC58-4418-BD15-D9806C5BB16F}"/>
              </a:ext>
            </a:extLst>
          </p:cNvPr>
          <p:cNvSpPr/>
          <p:nvPr/>
        </p:nvSpPr>
        <p:spPr>
          <a:xfrm>
            <a:off x="3316406" y="436728"/>
            <a:ext cx="7438030" cy="1105469"/>
          </a:xfrm>
          <a:prstGeom prst="wedgeEllipseCallout">
            <a:avLst>
              <a:gd name="adj1" fmla="val -50374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Mir </a:t>
            </a:r>
            <a:r>
              <a:rPr lang="en-US" dirty="0" err="1"/>
              <a:t>geht</a:t>
            </a:r>
            <a:r>
              <a:rPr lang="en-US" dirty="0"/>
              <a:t> es gut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83E82FAD-4E24-4784-BB03-0ED2C24A1975}"/>
              </a:ext>
            </a:extLst>
          </p:cNvPr>
          <p:cNvSpPr/>
          <p:nvPr/>
        </p:nvSpPr>
        <p:spPr>
          <a:xfrm>
            <a:off x="5172500" y="1917510"/>
            <a:ext cx="7019499" cy="1344306"/>
          </a:xfrm>
          <a:prstGeom prst="wedgeEllipseCallout">
            <a:avLst>
              <a:gd name="adj1" fmla="val -68457"/>
              <a:gd name="adj2" fmla="val -36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Nicht</a:t>
            </a:r>
            <a:r>
              <a:rPr lang="en-US" dirty="0"/>
              <a:t> Gut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825EE7DE-E194-4B62-A974-74A695CFCD49}"/>
              </a:ext>
            </a:extLst>
          </p:cNvPr>
          <p:cNvSpPr/>
          <p:nvPr/>
        </p:nvSpPr>
        <p:spPr>
          <a:xfrm>
            <a:off x="2718178" y="4913191"/>
            <a:ext cx="7019499" cy="1105469"/>
          </a:xfrm>
          <a:prstGeom prst="wedgeEllipseCallout">
            <a:avLst>
              <a:gd name="adj1" fmla="val -49598"/>
              <a:gd name="adj2" fmla="val -1658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 war </a:t>
            </a:r>
            <a:r>
              <a:rPr lang="en-US" dirty="0" err="1"/>
              <a:t>langweilich</a:t>
            </a:r>
            <a:r>
              <a:rPr lang="en-US" dirty="0"/>
              <a:t> das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C6901F-86C7-4317-8AC8-EEB96E81F41B}"/>
              </a:ext>
            </a:extLst>
          </p:cNvPr>
          <p:cNvSpPr/>
          <p:nvPr/>
        </p:nvSpPr>
        <p:spPr>
          <a:xfrm>
            <a:off x="3179927" y="58118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de-DE" dirty="0"/>
            </a:br>
            <a:r>
              <a:rPr lang="de-D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Ich habe jeden Tag gutes Essen, das gut ist, aber im Haus eingesperrt ist nicht gut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27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BEDC01-FFF8-42E0-89C7-89F41348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51"/>
            <a:ext cx="7324725" cy="54292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A3382C-A726-4057-831D-46D42F0B4E0A}"/>
              </a:ext>
            </a:extLst>
          </p:cNvPr>
          <p:cNvSpPr/>
          <p:nvPr/>
        </p:nvSpPr>
        <p:spPr>
          <a:xfrm>
            <a:off x="8099678" y="690320"/>
            <a:ext cx="2204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 Lehrer, die Lehrer</a:t>
            </a:r>
          </a:p>
        </p:txBody>
      </p:sp>
    </p:spTree>
    <p:extLst>
      <p:ext uri="{BB962C8B-B14F-4D97-AF65-F5344CB8AC3E}">
        <p14:creationId xmlns:p14="http://schemas.microsoft.com/office/powerpoint/2010/main" val="1231004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CF516C-5456-4449-BA11-1ADE0E9E0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8355724" cy="65899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F4B4EE-07B1-49DE-886B-001E15A79EBF}"/>
              </a:ext>
            </a:extLst>
          </p:cNvPr>
          <p:cNvSpPr txBox="1"/>
          <p:nvPr/>
        </p:nvSpPr>
        <p:spPr>
          <a:xfrm>
            <a:off x="9254359" y="914399"/>
            <a:ext cx="29376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Gehoren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glauben</a:t>
            </a:r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antworten</a:t>
            </a:r>
            <a:endParaRPr lang="en-US" dirty="0"/>
          </a:p>
          <a:p>
            <a:r>
              <a:rPr lang="en-US" dirty="0"/>
              <a:t>4. </a:t>
            </a:r>
          </a:p>
          <a:p>
            <a:r>
              <a:rPr lang="en-US" dirty="0"/>
              <a:t>5.</a:t>
            </a:r>
          </a:p>
          <a:p>
            <a:r>
              <a:rPr lang="en-US" dirty="0"/>
              <a:t>6.</a:t>
            </a:r>
          </a:p>
          <a:p>
            <a:r>
              <a:rPr lang="en-US" dirty="0"/>
              <a:t>7.</a:t>
            </a:r>
          </a:p>
          <a:p>
            <a:r>
              <a:rPr lang="en-US" dirty="0"/>
              <a:t>8. </a:t>
            </a:r>
            <a:r>
              <a:rPr lang="en-US" dirty="0" err="1"/>
              <a:t>schmecken</a:t>
            </a:r>
            <a:endParaRPr lang="en-US" dirty="0"/>
          </a:p>
          <a:p>
            <a:r>
              <a:rPr lang="en-US" dirty="0"/>
              <a:t>9. </a:t>
            </a:r>
            <a:r>
              <a:rPr lang="en-US" dirty="0" err="1"/>
              <a:t>antworten</a:t>
            </a:r>
            <a:endParaRPr lang="en-US" dirty="0"/>
          </a:p>
          <a:p>
            <a:r>
              <a:rPr lang="en-US" dirty="0"/>
              <a:t>10.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A09262-51D5-4AE8-9DE9-E2891564650E}"/>
              </a:ext>
            </a:extLst>
          </p:cNvPr>
          <p:cNvSpPr/>
          <p:nvPr/>
        </p:nvSpPr>
        <p:spPr>
          <a:xfrm>
            <a:off x="2196739" y="2392996"/>
            <a:ext cx="2091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glauben</a:t>
            </a:r>
            <a:r>
              <a:rPr lang="en-US" dirty="0">
                <a:solidFill>
                  <a:schemeClr val="accent1"/>
                </a:solidFill>
              </a:rPr>
              <a:t> - to believe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DA401A-E67F-4F08-A5BC-CD64B68EDB37}"/>
              </a:ext>
            </a:extLst>
          </p:cNvPr>
          <p:cNvSpPr/>
          <p:nvPr/>
        </p:nvSpPr>
        <p:spPr>
          <a:xfrm>
            <a:off x="6872228" y="2392996"/>
            <a:ext cx="2063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sagen</a:t>
            </a:r>
            <a:r>
              <a:rPr lang="en-US" dirty="0">
                <a:solidFill>
                  <a:schemeClr val="accent2"/>
                </a:solidFill>
              </a:rPr>
              <a:t> - datives Verb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F7A27-90E7-4291-A474-D445A633FD95}"/>
              </a:ext>
            </a:extLst>
          </p:cNvPr>
          <p:cNvSpPr txBox="1"/>
          <p:nvPr/>
        </p:nvSpPr>
        <p:spPr>
          <a:xfrm flipH="1">
            <a:off x="3958291" y="2762328"/>
            <a:ext cx="136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gefaellt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5BC71-E54B-4A9B-A9AF-A82F2A89A6B7}"/>
              </a:ext>
            </a:extLst>
          </p:cNvPr>
          <p:cNvSpPr txBox="1"/>
          <p:nvPr/>
        </p:nvSpPr>
        <p:spPr>
          <a:xfrm flipH="1">
            <a:off x="1698174" y="3131660"/>
            <a:ext cx="136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antwarten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4D7EB-9324-4E2D-8CFE-07ACF9775565}"/>
              </a:ext>
            </a:extLst>
          </p:cNvPr>
          <p:cNvSpPr txBox="1"/>
          <p:nvPr/>
        </p:nvSpPr>
        <p:spPr>
          <a:xfrm flipH="1">
            <a:off x="1698174" y="3520825"/>
            <a:ext cx="139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passen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7CFBEB-FF90-4F4D-8EA2-893F3D290331}"/>
              </a:ext>
            </a:extLst>
          </p:cNvPr>
          <p:cNvSpPr txBox="1"/>
          <p:nvPr/>
        </p:nvSpPr>
        <p:spPr>
          <a:xfrm flipH="1">
            <a:off x="1113595" y="3944044"/>
            <a:ext cx="139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gratuliere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A8A3DD-3CE8-4D4F-BD9A-CC010183AC0E}"/>
              </a:ext>
            </a:extLst>
          </p:cNvPr>
          <p:cNvSpPr txBox="1"/>
          <p:nvPr/>
        </p:nvSpPr>
        <p:spPr>
          <a:xfrm flipH="1">
            <a:off x="3334791" y="4294555"/>
            <a:ext cx="139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danke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480748-0E15-4056-A2DA-138C227FBEEA}"/>
              </a:ext>
            </a:extLst>
          </p:cNvPr>
          <p:cNvSpPr txBox="1"/>
          <p:nvPr/>
        </p:nvSpPr>
        <p:spPr>
          <a:xfrm flipH="1">
            <a:off x="2634857" y="4683720"/>
            <a:ext cx="141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schmeckt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CB7046-EBD5-40ED-BA88-83579DDF4727}"/>
              </a:ext>
            </a:extLst>
          </p:cNvPr>
          <p:cNvSpPr txBox="1"/>
          <p:nvPr/>
        </p:nvSpPr>
        <p:spPr>
          <a:xfrm flipH="1">
            <a:off x="2759334" y="5155323"/>
            <a:ext cx="141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helfen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AD0EA-486C-497D-AD55-0574990B8E4D}"/>
              </a:ext>
            </a:extLst>
          </p:cNvPr>
          <p:cNvSpPr txBox="1"/>
          <p:nvPr/>
        </p:nvSpPr>
        <p:spPr>
          <a:xfrm flipH="1">
            <a:off x="3970492" y="5893987"/>
            <a:ext cx="141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helfen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75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3ABA02-ABFD-486D-9CBD-AFB06393B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07062" cy="68247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6EC25C-03B3-4F5D-B224-CB9A9EDAF910}"/>
              </a:ext>
            </a:extLst>
          </p:cNvPr>
          <p:cNvSpPr/>
          <p:nvPr/>
        </p:nvSpPr>
        <p:spPr>
          <a:xfrm>
            <a:off x="9386808" y="895272"/>
            <a:ext cx="1994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Aufwiederhoeren</a:t>
            </a:r>
            <a:r>
              <a:rPr lang="en-US" b="1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550121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734583-EAB5-4F93-BAC8-BB985F962BF4}"/>
              </a:ext>
            </a:extLst>
          </p:cNvPr>
          <p:cNvSpPr txBox="1"/>
          <p:nvPr/>
        </p:nvSpPr>
        <p:spPr>
          <a:xfrm>
            <a:off x="4080681" y="2388358"/>
            <a:ext cx="6127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12.04.2020</a:t>
            </a:r>
          </a:p>
        </p:txBody>
      </p:sp>
    </p:spTree>
    <p:extLst>
      <p:ext uri="{BB962C8B-B14F-4D97-AF65-F5344CB8AC3E}">
        <p14:creationId xmlns:p14="http://schemas.microsoft.com/office/powerpoint/2010/main" val="2362821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0C8503-5856-4627-A0BB-3E8CF2968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172"/>
          <a:stretch/>
        </p:blipFill>
        <p:spPr>
          <a:xfrm>
            <a:off x="1" y="-264667"/>
            <a:ext cx="6321972" cy="5404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F39B6E-427A-4E21-9CF1-832D538FC80E}"/>
              </a:ext>
            </a:extLst>
          </p:cNvPr>
          <p:cNvSpPr txBox="1"/>
          <p:nvPr/>
        </p:nvSpPr>
        <p:spPr>
          <a:xfrm>
            <a:off x="7535917" y="1529254"/>
            <a:ext cx="597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Mir </a:t>
            </a:r>
            <a:r>
              <a:rPr lang="en-US" dirty="0" err="1"/>
              <a:t>geht</a:t>
            </a:r>
            <a:r>
              <a:rPr lang="en-US" dirty="0"/>
              <a:t> es gut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512696-A618-400A-902E-6BE4207D1EFA}"/>
              </a:ext>
            </a:extLst>
          </p:cNvPr>
          <p:cNvSpPr/>
          <p:nvPr/>
        </p:nvSpPr>
        <p:spPr>
          <a:xfrm>
            <a:off x="6618778" y="2083252"/>
            <a:ext cx="3905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verbringst</a:t>
            </a:r>
            <a:r>
              <a:rPr lang="en-US" dirty="0"/>
              <a:t> du </a:t>
            </a:r>
            <a:r>
              <a:rPr lang="en-US" dirty="0" err="1"/>
              <a:t>deine</a:t>
            </a:r>
            <a:r>
              <a:rPr lang="en-US" dirty="0"/>
              <a:t> Zeit </a:t>
            </a:r>
            <a:r>
              <a:rPr lang="en-US" dirty="0" err="1"/>
              <a:t>heutzutage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BE0318-5A15-4D8C-A829-429175E81543}"/>
              </a:ext>
            </a:extLst>
          </p:cNvPr>
          <p:cNvSpPr/>
          <p:nvPr/>
        </p:nvSpPr>
        <p:spPr>
          <a:xfrm>
            <a:off x="6619380" y="4590082"/>
            <a:ext cx="3453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how do you spend your time today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402912-7ED2-46F1-B35B-FE7B9F087CC8}"/>
              </a:ext>
            </a:extLst>
          </p:cNvPr>
          <p:cNvSpPr/>
          <p:nvPr/>
        </p:nvSpPr>
        <p:spPr>
          <a:xfrm>
            <a:off x="6818094" y="5006709"/>
            <a:ext cx="4499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Ich verbringe diese Zeit mit meinen Kindern.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586EC9-6A27-4C6F-8450-DF4091ADC505}"/>
              </a:ext>
            </a:extLst>
          </p:cNvPr>
          <p:cNvSpPr/>
          <p:nvPr/>
        </p:nvSpPr>
        <p:spPr>
          <a:xfrm>
            <a:off x="2883415" y="4524759"/>
            <a:ext cx="269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Ich </a:t>
            </a:r>
            <a:r>
              <a:rPr lang="en-US" dirty="0" err="1"/>
              <a:t>lerne</a:t>
            </a:r>
            <a:r>
              <a:rPr lang="en-US" dirty="0"/>
              <a:t> </a:t>
            </a:r>
            <a:r>
              <a:rPr lang="en-US" dirty="0" err="1"/>
              <a:t>Schach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spielen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6C4E3E-BC1A-42B3-91EC-7760F7FDFE5E}"/>
              </a:ext>
            </a:extLst>
          </p:cNvPr>
          <p:cNvSpPr/>
          <p:nvPr/>
        </p:nvSpPr>
        <p:spPr>
          <a:xfrm>
            <a:off x="6618778" y="5789729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Ich </a:t>
            </a:r>
            <a:r>
              <a:rPr lang="en-US" dirty="0" err="1"/>
              <a:t>koche</a:t>
            </a:r>
            <a:r>
              <a:rPr lang="en-US" dirty="0"/>
              <a:t> </a:t>
            </a:r>
            <a:r>
              <a:rPr lang="en-US" dirty="0" err="1"/>
              <a:t>neue</a:t>
            </a:r>
            <a:r>
              <a:rPr lang="en-US" dirty="0"/>
              <a:t> </a:t>
            </a:r>
            <a:r>
              <a:rPr lang="en-US" dirty="0" err="1"/>
              <a:t>gerstge</a:t>
            </a:r>
            <a:r>
              <a:rPr lang="en-US" dirty="0"/>
              <a:t> / </a:t>
            </a:r>
            <a:r>
              <a:rPr lang="en-US" dirty="0" err="1"/>
              <a:t>spise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877E73-9C18-4D9D-A883-BFA98B3CA6C6}"/>
              </a:ext>
            </a:extLst>
          </p:cNvPr>
          <p:cNvSpPr/>
          <p:nvPr/>
        </p:nvSpPr>
        <p:spPr>
          <a:xfrm>
            <a:off x="7341052" y="4083379"/>
            <a:ext cx="2731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Ich </a:t>
            </a:r>
            <a:r>
              <a:rPr lang="en-US" dirty="0" err="1"/>
              <a:t>probiere</a:t>
            </a:r>
            <a:r>
              <a:rPr lang="en-US" dirty="0"/>
              <a:t> </a:t>
            </a:r>
            <a:r>
              <a:rPr lang="en-US" dirty="0" err="1"/>
              <a:t>neue</a:t>
            </a:r>
            <a:r>
              <a:rPr lang="en-US" dirty="0"/>
              <a:t> </a:t>
            </a:r>
            <a:r>
              <a:rPr lang="en-US" dirty="0" err="1"/>
              <a:t>Speisen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29B608-89FA-4810-9239-8DF56246D9C4}"/>
              </a:ext>
            </a:extLst>
          </p:cNvPr>
          <p:cNvSpPr/>
          <p:nvPr/>
        </p:nvSpPr>
        <p:spPr>
          <a:xfrm>
            <a:off x="6618778" y="3149105"/>
            <a:ext cx="3196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die </a:t>
            </a:r>
            <a:r>
              <a:rPr lang="en-US" dirty="0" err="1"/>
              <a:t>Speise</a:t>
            </a:r>
            <a:r>
              <a:rPr lang="en-US" dirty="0"/>
              <a:t>, - die </a:t>
            </a:r>
            <a:r>
              <a:rPr lang="en-US" dirty="0" err="1"/>
              <a:t>Speisen</a:t>
            </a:r>
            <a:r>
              <a:rPr lang="en-US" dirty="0"/>
              <a:t> - dishes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653BD3-75AD-4CEE-89E2-5896E0ADC085}"/>
              </a:ext>
            </a:extLst>
          </p:cNvPr>
          <p:cNvSpPr/>
          <p:nvPr/>
        </p:nvSpPr>
        <p:spPr>
          <a:xfrm>
            <a:off x="7787686" y="2534773"/>
            <a:ext cx="2560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Ich </a:t>
            </a:r>
            <a:r>
              <a:rPr lang="en-US" dirty="0" err="1"/>
              <a:t>koche</a:t>
            </a:r>
            <a:r>
              <a:rPr lang="en-US" dirty="0"/>
              <a:t> </a:t>
            </a:r>
            <a:r>
              <a:rPr lang="en-US" dirty="0" err="1"/>
              <a:t>neue</a:t>
            </a:r>
            <a:r>
              <a:rPr lang="en-US" dirty="0"/>
              <a:t> </a:t>
            </a:r>
            <a:r>
              <a:rPr lang="en-US" dirty="0" err="1"/>
              <a:t>Gerichte</a:t>
            </a:r>
            <a:r>
              <a:rPr lang="en-US" dirty="0"/>
              <a:t>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5AD76D-AB08-42DA-9FE2-0F2794607CB8}"/>
              </a:ext>
            </a:extLst>
          </p:cNvPr>
          <p:cNvSpPr/>
          <p:nvPr/>
        </p:nvSpPr>
        <p:spPr>
          <a:xfrm>
            <a:off x="8706810" y="3437048"/>
            <a:ext cx="1658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Zeit </a:t>
            </a:r>
            <a:r>
              <a:rPr lang="en-US" dirty="0" err="1"/>
              <a:t>verbringen</a:t>
            </a:r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717DE3-97B7-4CC8-AD5F-0CEC332145C8}"/>
              </a:ext>
            </a:extLst>
          </p:cNvPr>
          <p:cNvSpPr/>
          <p:nvPr/>
        </p:nvSpPr>
        <p:spPr>
          <a:xfrm>
            <a:off x="8345974" y="882923"/>
            <a:ext cx="2169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verbringenn</a:t>
            </a:r>
            <a:r>
              <a:rPr lang="en-US" dirty="0"/>
              <a:t> = spend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771308-3C85-4DC0-B54B-6849C860045E}"/>
              </a:ext>
            </a:extLst>
          </p:cNvPr>
          <p:cNvSpPr/>
          <p:nvPr/>
        </p:nvSpPr>
        <p:spPr>
          <a:xfrm>
            <a:off x="6495821" y="278735"/>
            <a:ext cx="2397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heutzutage</a:t>
            </a:r>
            <a:r>
              <a:rPr lang="en-US" dirty="0"/>
              <a:t> = nowadays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1601F3-0A4C-4F6A-8D45-D0ECC0DD0938}"/>
              </a:ext>
            </a:extLst>
          </p:cNvPr>
          <p:cNvSpPr/>
          <p:nvPr/>
        </p:nvSpPr>
        <p:spPr>
          <a:xfrm>
            <a:off x="2447480" y="6014656"/>
            <a:ext cx="2255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kannst</a:t>
            </a:r>
            <a:r>
              <a:rPr lang="en-US" b="1" dirty="0"/>
              <a:t> du </a:t>
            </a:r>
            <a:r>
              <a:rPr lang="en-US" b="1" dirty="0" err="1"/>
              <a:t>mich</a:t>
            </a:r>
            <a:r>
              <a:rPr lang="en-US" b="1" dirty="0"/>
              <a:t> </a:t>
            </a:r>
            <a:r>
              <a:rPr lang="en-US" b="1" dirty="0" err="1"/>
              <a:t>hören</a:t>
            </a:r>
            <a:endParaRPr lang="en-US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1DD5B3-3E62-426C-8279-7F735A722700}"/>
              </a:ext>
            </a:extLst>
          </p:cNvPr>
          <p:cNvSpPr/>
          <p:nvPr/>
        </p:nvSpPr>
        <p:spPr>
          <a:xfrm>
            <a:off x="1851459" y="5324224"/>
            <a:ext cx="514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dieser</a:t>
            </a:r>
            <a:r>
              <a:rPr lang="en-US" dirty="0"/>
              <a:t> Zeit male ich, </a:t>
            </a:r>
            <a:r>
              <a:rPr lang="en-US" dirty="0" err="1"/>
              <a:t>trainiere</a:t>
            </a:r>
            <a:r>
              <a:rPr lang="en-US" dirty="0"/>
              <a:t> ich und </a:t>
            </a:r>
            <a:r>
              <a:rPr lang="en-US" dirty="0" err="1"/>
              <a:t>studiere</a:t>
            </a:r>
            <a:r>
              <a:rPr lang="en-US" dirty="0"/>
              <a:t> ich. </a:t>
            </a:r>
          </a:p>
        </p:txBody>
      </p:sp>
    </p:spTree>
    <p:extLst>
      <p:ext uri="{BB962C8B-B14F-4D97-AF65-F5344CB8AC3E}">
        <p14:creationId xmlns:p14="http://schemas.microsoft.com/office/powerpoint/2010/main" val="2056102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0B92A5-8E9A-4539-B388-EEA072A25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90" r="34440" b="35395"/>
          <a:stretch/>
        </p:blipFill>
        <p:spPr>
          <a:xfrm>
            <a:off x="110359" y="0"/>
            <a:ext cx="6385034" cy="442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24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686EC3-8C44-450D-BB73-470D810D8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89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9436EE-1598-4933-8B9E-3254C98B8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6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6BF9FB-DD6A-49EC-BD33-73021BF61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B96A24-560E-4B02-ABE2-D1DD8CDE8103}"/>
              </a:ext>
            </a:extLst>
          </p:cNvPr>
          <p:cNvSpPr/>
          <p:nvPr/>
        </p:nvSpPr>
        <p:spPr>
          <a:xfrm>
            <a:off x="5954365" y="4631700"/>
            <a:ext cx="2017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Where is the table?</a:t>
            </a:r>
          </a:p>
        </p:txBody>
      </p:sp>
    </p:spTree>
    <p:extLst>
      <p:ext uri="{BB962C8B-B14F-4D97-AF65-F5344CB8AC3E}">
        <p14:creationId xmlns:p14="http://schemas.microsoft.com/office/powerpoint/2010/main" val="3058398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DE5A25-108A-457E-85D5-805842411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0216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D93975-7CB8-4F4E-AD28-5D555D20550C}"/>
              </a:ext>
            </a:extLst>
          </p:cNvPr>
          <p:cNvSpPr/>
          <p:nvPr/>
        </p:nvSpPr>
        <p:spPr>
          <a:xfrm>
            <a:off x="4818994" y="5956004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am = an + dem </a:t>
            </a:r>
          </a:p>
        </p:txBody>
      </p:sp>
    </p:spTree>
    <p:extLst>
      <p:ext uri="{BB962C8B-B14F-4D97-AF65-F5344CB8AC3E}">
        <p14:creationId xmlns:p14="http://schemas.microsoft.com/office/powerpoint/2010/main" val="265133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D341E-3E24-435F-A22A-786D75EC9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8CCBE-A468-4A11-BDF8-2C3F0AFAA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D49D4-48F9-406F-BF9C-31294A0F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24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E40D5E-DB6D-49D6-A7E6-899F66B52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22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6684D-4AFC-4FC9-B919-A9C5B1F40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0216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ECFBEB-D253-4035-9681-5529F3CEAC28}"/>
              </a:ext>
            </a:extLst>
          </p:cNvPr>
          <p:cNvSpPr/>
          <p:nvPr/>
        </p:nvSpPr>
        <p:spPr>
          <a:xfrm>
            <a:off x="2265754" y="1242113"/>
            <a:ext cx="3372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stehen</a:t>
            </a:r>
            <a:r>
              <a:rPr lang="en-US" dirty="0"/>
              <a:t> - to suit (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das </a:t>
            </a:r>
            <a:r>
              <a:rPr lang="en-US" dirty="0" err="1"/>
              <a:t>nicht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C7EF6F-7698-4CC3-BEA0-763FF4B2A760}"/>
              </a:ext>
            </a:extLst>
          </p:cNvPr>
          <p:cNvSpPr/>
          <p:nvPr/>
        </p:nvSpPr>
        <p:spPr>
          <a:xfrm>
            <a:off x="4175812" y="1730844"/>
            <a:ext cx="18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Stehen</a:t>
            </a:r>
            <a:r>
              <a:rPr lang="en-US" dirty="0"/>
              <a:t> &gt; to stand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1F7EE3-BEC7-455A-B66F-E58C84739FFC}"/>
              </a:ext>
            </a:extLst>
          </p:cNvPr>
          <p:cNvSpPr/>
          <p:nvPr/>
        </p:nvSpPr>
        <p:spPr>
          <a:xfrm>
            <a:off x="6227941" y="2917778"/>
            <a:ext cx="1943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ich </a:t>
            </a:r>
            <a:r>
              <a:rPr lang="en-US" dirty="0" err="1"/>
              <a:t>stehe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Stau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34360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3D0203-BE11-42CE-A6E1-6C80A5870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0CCB69-E5EC-4691-A8B8-F2A56B0F8C69}"/>
              </a:ext>
            </a:extLst>
          </p:cNvPr>
          <p:cNvSpPr txBox="1"/>
          <p:nvPr/>
        </p:nvSpPr>
        <p:spPr>
          <a:xfrm flipH="1">
            <a:off x="3009636" y="1545021"/>
            <a:ext cx="5379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Neben</a:t>
            </a:r>
            <a:r>
              <a:rPr lang="en-US" dirty="0"/>
              <a:t> &gt; near or beside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8EC5A-8911-420B-930B-6E62BACB85CF}"/>
              </a:ext>
            </a:extLst>
          </p:cNvPr>
          <p:cNvSpPr/>
          <p:nvPr/>
        </p:nvSpPr>
        <p:spPr>
          <a:xfrm>
            <a:off x="4925647" y="3244334"/>
            <a:ext cx="2340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neben</a:t>
            </a:r>
            <a:r>
              <a:rPr lang="en-US" dirty="0"/>
              <a:t> - besides / near </a:t>
            </a:r>
          </a:p>
        </p:txBody>
      </p:sp>
    </p:spTree>
    <p:extLst>
      <p:ext uri="{BB962C8B-B14F-4D97-AF65-F5344CB8AC3E}">
        <p14:creationId xmlns:p14="http://schemas.microsoft.com/office/powerpoint/2010/main" val="2883320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AE2DEE-EFEE-4026-BABD-4A5980FF9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0217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B829B5-8DD6-45AC-8FF6-59BF71F916D1}"/>
              </a:ext>
            </a:extLst>
          </p:cNvPr>
          <p:cNvSpPr/>
          <p:nvPr/>
        </p:nvSpPr>
        <p:spPr>
          <a:xfrm>
            <a:off x="6570239" y="5215024"/>
            <a:ext cx="1542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die </a:t>
            </a:r>
            <a:r>
              <a:rPr lang="en-US" dirty="0" err="1"/>
              <a:t>KIste</a:t>
            </a:r>
            <a:r>
              <a:rPr lang="en-US" dirty="0"/>
              <a:t> = box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160AB6-19F4-4AA1-9042-D57156958D1E}"/>
              </a:ext>
            </a:extLst>
          </p:cNvPr>
          <p:cNvSpPr/>
          <p:nvPr/>
        </p:nvSpPr>
        <p:spPr>
          <a:xfrm>
            <a:off x="4657401" y="1447065"/>
            <a:ext cx="3129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Meine</a:t>
            </a:r>
            <a:r>
              <a:rPr lang="en-US" dirty="0"/>
              <a:t> </a:t>
            </a:r>
            <a:r>
              <a:rPr lang="en-US" dirty="0" err="1"/>
              <a:t>Kleider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Schrank</a:t>
            </a:r>
            <a:r>
              <a:rPr lang="en-US" dirty="0"/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86BCE-48A8-4203-84F8-2CE304A99901}"/>
              </a:ext>
            </a:extLst>
          </p:cNvPr>
          <p:cNvSpPr/>
          <p:nvPr/>
        </p:nvSpPr>
        <p:spPr>
          <a:xfrm>
            <a:off x="5438897" y="1827439"/>
            <a:ext cx="1566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 + dem  = </a:t>
            </a:r>
            <a:r>
              <a:rPr lang="en-US" dirty="0" err="1"/>
              <a:t>im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69CB4C-5BE1-458A-B9F7-827267A5B3D5}"/>
              </a:ext>
            </a:extLst>
          </p:cNvPr>
          <p:cNvSpPr/>
          <p:nvPr/>
        </p:nvSpPr>
        <p:spPr>
          <a:xfrm>
            <a:off x="4922762" y="3244334"/>
            <a:ext cx="2346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Das Kind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Karton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28224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AFACA7-87B9-4E2F-974A-573B2A5D7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0216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99E89-169B-484D-9EBE-7AAC06C55B51}"/>
              </a:ext>
            </a:extLst>
          </p:cNvPr>
          <p:cNvSpPr/>
          <p:nvPr/>
        </p:nvSpPr>
        <p:spPr>
          <a:xfrm>
            <a:off x="6096000" y="4300624"/>
            <a:ext cx="1476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- above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5F7E98-69BD-48B5-B2D4-FD1A37C1ACDD}"/>
              </a:ext>
            </a:extLst>
          </p:cNvPr>
          <p:cNvSpPr/>
          <p:nvPr/>
        </p:nvSpPr>
        <p:spPr>
          <a:xfrm>
            <a:off x="4019726" y="3244334"/>
            <a:ext cx="415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 </a:t>
            </a:r>
            <a:r>
              <a:rPr lang="en-US" dirty="0" err="1"/>
              <a:t>Ventillator</a:t>
            </a:r>
            <a:r>
              <a:rPr lang="en-US" dirty="0"/>
              <a:t> </a:t>
            </a:r>
            <a:r>
              <a:rPr lang="en-US" dirty="0" err="1"/>
              <a:t>hängt</a:t>
            </a:r>
            <a:r>
              <a:rPr lang="en-US" dirty="0"/>
              <a:t> </a:t>
            </a:r>
            <a:r>
              <a:rPr lang="en-US" dirty="0" err="1"/>
              <a:t>ueber</a:t>
            </a:r>
            <a:r>
              <a:rPr lang="en-US" dirty="0"/>
              <a:t> </a:t>
            </a:r>
            <a:r>
              <a:rPr lang="en-US" dirty="0" err="1"/>
              <a:t>meinem</a:t>
            </a:r>
            <a:r>
              <a:rPr lang="en-US" dirty="0"/>
              <a:t> Kopf. </a:t>
            </a:r>
          </a:p>
        </p:txBody>
      </p:sp>
    </p:spTree>
    <p:extLst>
      <p:ext uri="{BB962C8B-B14F-4D97-AF65-F5344CB8AC3E}">
        <p14:creationId xmlns:p14="http://schemas.microsoft.com/office/powerpoint/2010/main" val="3891873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18DC76-614F-4431-BAC3-5619044E8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94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F9645F-35FE-48E7-92C7-32FB8491A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41A3F2-BDAA-4268-A4D3-BA669A8D6057}"/>
              </a:ext>
            </a:extLst>
          </p:cNvPr>
          <p:cNvSpPr txBox="1"/>
          <p:nvPr/>
        </p:nvSpPr>
        <p:spPr>
          <a:xfrm>
            <a:off x="1310185" y="750627"/>
            <a:ext cx="72333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Dative article for both Lampe and Buch</a:t>
            </a:r>
          </a:p>
          <a:p>
            <a:endParaRPr lang="en-US" dirty="0"/>
          </a:p>
          <a:p>
            <a:r>
              <a:rPr lang="en-US" dirty="0"/>
              <a:t>Asking for the position of something – where is it/ wherever we are asking for the position we use </a:t>
            </a:r>
            <a:r>
              <a:rPr lang="en-US" dirty="0" err="1"/>
              <a:t>dativ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 of preposition which are always dative or always accusative these change</a:t>
            </a:r>
          </a:p>
        </p:txBody>
      </p:sp>
    </p:spTree>
    <p:extLst>
      <p:ext uri="{BB962C8B-B14F-4D97-AF65-F5344CB8AC3E}">
        <p14:creationId xmlns:p14="http://schemas.microsoft.com/office/powerpoint/2010/main" val="1529460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7FCB6F-1ACB-4EAE-B4A5-A7B7E308D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26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A404A8-6E89-4D66-941E-B83E1C8B6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0216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E984E9-545C-46CC-877E-8CBB89240943}"/>
              </a:ext>
            </a:extLst>
          </p:cNvPr>
          <p:cNvSpPr/>
          <p:nvPr/>
        </p:nvSpPr>
        <p:spPr>
          <a:xfrm>
            <a:off x="5895607" y="4883948"/>
            <a:ext cx="22456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meinen</a:t>
            </a:r>
            <a:r>
              <a:rPr lang="en-US" dirty="0"/>
              <a:t> </a:t>
            </a:r>
            <a:r>
              <a:rPr lang="en-US" dirty="0" err="1"/>
              <a:t>Kindern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Kindern</a:t>
            </a:r>
            <a:r>
              <a:rPr lang="en-US" dirty="0"/>
              <a:t> &gt; </a:t>
            </a:r>
            <a:r>
              <a:rPr lang="en-US" dirty="0" err="1"/>
              <a:t>dativ</a:t>
            </a:r>
            <a:r>
              <a:rPr lang="en-US" dirty="0"/>
              <a:t> plural </a:t>
            </a:r>
          </a:p>
        </p:txBody>
      </p:sp>
    </p:spTree>
    <p:extLst>
      <p:ext uri="{BB962C8B-B14F-4D97-AF65-F5344CB8AC3E}">
        <p14:creationId xmlns:p14="http://schemas.microsoft.com/office/powerpoint/2010/main" val="3657508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72B30-9A4A-48A4-A1A5-1038AE01B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43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80B6E-F2BB-4850-B144-EB3F537D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891"/>
            <a:ext cx="10515600" cy="1325563"/>
          </a:xfrm>
        </p:spPr>
        <p:txBody>
          <a:bodyPr/>
          <a:lstStyle/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unter</a:t>
            </a:r>
            <a:r>
              <a:rPr lang="en-US" dirty="0"/>
              <a:t> </a:t>
            </a:r>
            <a:r>
              <a:rPr lang="en-US" dirty="0" err="1"/>
              <a:t>Haussperre</a:t>
            </a:r>
            <a:r>
              <a:rPr lang="en-US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F508EF-DEA6-4CFC-B713-92E7AC6F9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85" t="23188" r="35919" b="43392"/>
          <a:stretch/>
        </p:blipFill>
        <p:spPr>
          <a:xfrm>
            <a:off x="10510" y="1292772"/>
            <a:ext cx="5912069" cy="2396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4460AC-E6A4-4D60-A358-6C8BD41B04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22285" r="34828" b="9911"/>
          <a:stretch/>
        </p:blipFill>
        <p:spPr>
          <a:xfrm>
            <a:off x="5912069" y="2186644"/>
            <a:ext cx="6269421" cy="46477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1897F6-23AD-4997-90E2-58BEE7C3D005}"/>
              </a:ext>
            </a:extLst>
          </p:cNvPr>
          <p:cNvSpPr txBox="1"/>
          <p:nvPr/>
        </p:nvSpPr>
        <p:spPr>
          <a:xfrm>
            <a:off x="7633137" y="258465"/>
            <a:ext cx="4931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/>
              <a:t>Dative Articles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6A753-6A3F-49CB-BFC3-7B91DF530FAC}"/>
              </a:ext>
            </a:extLst>
          </p:cNvPr>
          <p:cNvSpPr txBox="1"/>
          <p:nvPr/>
        </p:nvSpPr>
        <p:spPr>
          <a:xfrm flipH="1">
            <a:off x="264083" y="4187332"/>
            <a:ext cx="4321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</a:t>
            </a:r>
            <a:r>
              <a:rPr lang="en-US" dirty="0" err="1"/>
              <a:t>dativ</a:t>
            </a:r>
            <a:r>
              <a:rPr lang="en-US" dirty="0"/>
              <a:t> preposition then article has to be changed to </a:t>
            </a:r>
            <a:r>
              <a:rPr lang="en-US" dirty="0" err="1"/>
              <a:t>dativ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7D527-90C1-415D-A137-C3FFF1A3A6B3}"/>
              </a:ext>
            </a:extLst>
          </p:cNvPr>
          <p:cNvSpPr txBox="1"/>
          <p:nvPr/>
        </p:nvSpPr>
        <p:spPr>
          <a:xfrm flipH="1">
            <a:off x="217610" y="5019425"/>
            <a:ext cx="5031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ch komme zum Institut mit einem Zweiradfahrzeug.</a:t>
            </a:r>
          </a:p>
          <a:p>
            <a:r>
              <a:rPr lang="en-US" dirty="0"/>
              <a:t>das </a:t>
            </a:r>
            <a:r>
              <a:rPr lang="en-US" dirty="0" err="1"/>
              <a:t>Fahrzeug</a:t>
            </a:r>
            <a:r>
              <a:rPr lang="en-US" dirty="0"/>
              <a:t>, -e</a:t>
            </a:r>
          </a:p>
        </p:txBody>
      </p:sp>
    </p:spTree>
    <p:extLst>
      <p:ext uri="{BB962C8B-B14F-4D97-AF65-F5344CB8AC3E}">
        <p14:creationId xmlns:p14="http://schemas.microsoft.com/office/powerpoint/2010/main" val="2655109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48FBF4-60BA-4BF6-B37B-697EEAF87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83BA0B-DEE8-4B50-8D5C-510D465C2386}"/>
              </a:ext>
            </a:extLst>
          </p:cNvPr>
          <p:cNvSpPr txBox="1"/>
          <p:nvPr/>
        </p:nvSpPr>
        <p:spPr>
          <a:xfrm>
            <a:off x="6960358" y="2593075"/>
            <a:ext cx="15558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Dem</a:t>
            </a:r>
          </a:p>
          <a:p>
            <a:r>
              <a:rPr lang="en-US" dirty="0"/>
              <a:t>3. </a:t>
            </a:r>
            <a:r>
              <a:rPr lang="en-US" dirty="0" err="1"/>
              <a:t>Im</a:t>
            </a:r>
            <a:endParaRPr lang="en-US" dirty="0"/>
          </a:p>
          <a:p>
            <a:r>
              <a:rPr lang="en-US" dirty="0"/>
              <a:t>4. Der, </a:t>
            </a:r>
            <a:r>
              <a:rPr lang="en-US" dirty="0" err="1"/>
              <a:t>aus</a:t>
            </a:r>
            <a:endParaRPr lang="en-US" dirty="0"/>
          </a:p>
          <a:p>
            <a:r>
              <a:rPr lang="en-US" dirty="0"/>
              <a:t>5. Dem</a:t>
            </a:r>
          </a:p>
          <a:p>
            <a:r>
              <a:rPr lang="en-US" dirty="0"/>
              <a:t>6. Dem</a:t>
            </a:r>
          </a:p>
          <a:p>
            <a:r>
              <a:rPr lang="en-US" dirty="0"/>
              <a:t>7. Dem </a:t>
            </a:r>
            <a:r>
              <a:rPr lang="en-US" dirty="0" err="1"/>
              <a:t>zum</a:t>
            </a:r>
            <a:endParaRPr lang="en-US" dirty="0"/>
          </a:p>
          <a:p>
            <a:r>
              <a:rPr lang="en-US" dirty="0"/>
              <a:t>8. Der, uber</a:t>
            </a:r>
          </a:p>
          <a:p>
            <a:r>
              <a:rPr lang="en-US" dirty="0"/>
              <a:t>9 Dem , </a:t>
            </a:r>
          </a:p>
          <a:p>
            <a:r>
              <a:rPr lang="en-US" dirty="0"/>
              <a:t>10 Dem</a:t>
            </a:r>
          </a:p>
        </p:txBody>
      </p:sp>
    </p:spTree>
    <p:extLst>
      <p:ext uri="{BB962C8B-B14F-4D97-AF65-F5344CB8AC3E}">
        <p14:creationId xmlns:p14="http://schemas.microsoft.com/office/powerpoint/2010/main" val="4167001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A8ABC2-F848-45ED-8D39-8DA7D861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70B9D3-25E6-4A59-A7F4-79EDF59B471F}"/>
              </a:ext>
            </a:extLst>
          </p:cNvPr>
          <p:cNvSpPr/>
          <p:nvPr/>
        </p:nvSpPr>
        <p:spPr>
          <a:xfrm>
            <a:off x="5954110" y="4379452"/>
            <a:ext cx="2183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 der </a:t>
            </a:r>
            <a:r>
              <a:rPr lang="en-US" sz="1400" dirty="0" err="1"/>
              <a:t>Schrank</a:t>
            </a:r>
            <a:r>
              <a:rPr lang="en-US" sz="1400" dirty="0"/>
              <a:t>, die </a:t>
            </a:r>
            <a:r>
              <a:rPr lang="en-US" sz="1400" dirty="0" err="1"/>
              <a:t>Schraenke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40918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6C74D4-5B4C-4DCC-9224-71831A672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0216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AC82CF7-392D-4D33-9D59-D499C09117F6}"/>
              </a:ext>
            </a:extLst>
          </p:cNvPr>
          <p:cNvSpPr/>
          <p:nvPr/>
        </p:nvSpPr>
        <p:spPr>
          <a:xfrm>
            <a:off x="1568264" y="5940237"/>
            <a:ext cx="5589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Buch </a:t>
            </a:r>
            <a:r>
              <a:rPr lang="en-US" dirty="0" err="1"/>
              <a:t>liegt</a:t>
            </a:r>
            <a:r>
              <a:rPr lang="en-US" dirty="0"/>
              <a:t> auf dem Tisch. Das Buch </a:t>
            </a:r>
            <a:r>
              <a:rPr lang="en-US" dirty="0" err="1"/>
              <a:t>lieigt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der </a:t>
            </a:r>
            <a:r>
              <a:rPr lang="en-US" dirty="0" err="1"/>
              <a:t>Tastataur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845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5E5DCF-888A-49AB-B629-AEFAC64A0FCB}"/>
              </a:ext>
            </a:extLst>
          </p:cNvPr>
          <p:cNvSpPr/>
          <p:nvPr/>
        </p:nvSpPr>
        <p:spPr>
          <a:xfrm>
            <a:off x="842991" y="979778"/>
            <a:ext cx="3690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das Handy </a:t>
            </a:r>
            <a:r>
              <a:rPr lang="en-US" dirty="0" err="1"/>
              <a:t>liegt</a:t>
            </a:r>
            <a:r>
              <a:rPr lang="en-US" dirty="0"/>
              <a:t>, </a:t>
            </a:r>
            <a:r>
              <a:rPr lang="en-US" dirty="0" err="1"/>
              <a:t>aber</a:t>
            </a:r>
            <a:r>
              <a:rPr lang="en-US" dirty="0"/>
              <a:t> die </a:t>
            </a:r>
            <a:r>
              <a:rPr lang="en-US" dirty="0" err="1"/>
              <a:t>Tasse</a:t>
            </a:r>
            <a:r>
              <a:rPr lang="en-US" dirty="0"/>
              <a:t> </a:t>
            </a:r>
            <a:r>
              <a:rPr lang="en-US" dirty="0" err="1"/>
              <a:t>steht</a:t>
            </a:r>
            <a:r>
              <a:rPr lang="en-US" dirty="0"/>
              <a:t>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307DD8-E666-44D3-A5F9-4EF494DC0B18}"/>
              </a:ext>
            </a:extLst>
          </p:cNvPr>
          <p:cNvSpPr/>
          <p:nvPr/>
        </p:nvSpPr>
        <p:spPr>
          <a:xfrm>
            <a:off x="1125921" y="1730844"/>
            <a:ext cx="3875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 Monitor </a:t>
            </a:r>
            <a:r>
              <a:rPr lang="en-US" dirty="0" err="1"/>
              <a:t>steht</a:t>
            </a:r>
            <a:r>
              <a:rPr lang="en-US" dirty="0"/>
              <a:t> auf dem </a:t>
            </a:r>
            <a:r>
              <a:rPr lang="en-US" dirty="0" err="1"/>
              <a:t>Screibtisch</a:t>
            </a:r>
            <a:r>
              <a:rPr lang="en-US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88059D-649E-4CAB-9E49-0A4586627636}"/>
              </a:ext>
            </a:extLst>
          </p:cNvPr>
          <p:cNvSpPr/>
          <p:nvPr/>
        </p:nvSpPr>
        <p:spPr>
          <a:xfrm>
            <a:off x="1125921" y="396454"/>
            <a:ext cx="3124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Das Buch </a:t>
            </a:r>
            <a:r>
              <a:rPr lang="en-US" dirty="0" err="1"/>
              <a:t>liegt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der </a:t>
            </a:r>
            <a:r>
              <a:rPr lang="en-US" dirty="0" err="1"/>
              <a:t>Tastatur</a:t>
            </a:r>
            <a:r>
              <a:rPr lang="en-US" dirty="0"/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14A965-639E-4525-965C-6DD8E3F39F84}"/>
              </a:ext>
            </a:extLst>
          </p:cNvPr>
          <p:cNvSpPr/>
          <p:nvPr/>
        </p:nvSpPr>
        <p:spPr>
          <a:xfrm>
            <a:off x="8575392" y="5034836"/>
            <a:ext cx="2356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Wo </a:t>
            </a:r>
            <a:r>
              <a:rPr lang="en-US" dirty="0" err="1"/>
              <a:t>stehen</a:t>
            </a:r>
            <a:r>
              <a:rPr lang="en-US" dirty="0"/>
              <a:t> die </a:t>
            </a:r>
            <a:r>
              <a:rPr lang="en-US" dirty="0" err="1"/>
              <a:t>Bücher</a:t>
            </a:r>
            <a:r>
              <a:rPr lang="en-US" dirty="0"/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E8DCDD-9530-469E-9B33-A54142F6EC3F}"/>
              </a:ext>
            </a:extLst>
          </p:cNvPr>
          <p:cNvSpPr/>
          <p:nvPr/>
        </p:nvSpPr>
        <p:spPr>
          <a:xfrm>
            <a:off x="6564045" y="557763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Die </a:t>
            </a:r>
            <a:r>
              <a:rPr lang="en-US" dirty="0" err="1"/>
              <a:t>Buecher</a:t>
            </a:r>
            <a:r>
              <a:rPr lang="en-US" dirty="0"/>
              <a:t> </a:t>
            </a:r>
            <a:r>
              <a:rPr lang="en-US" dirty="0" err="1"/>
              <a:t>sheten</a:t>
            </a:r>
            <a:r>
              <a:rPr lang="en-US" dirty="0"/>
              <a:t> hinter dem Drucker (hinter dem </a:t>
            </a:r>
            <a:r>
              <a:rPr lang="en-US" dirty="0" err="1"/>
              <a:t>Schreibtisch</a:t>
            </a:r>
            <a:r>
              <a:rPr lang="en-US" dirty="0"/>
              <a:t>) </a:t>
            </a:r>
            <a:r>
              <a:rPr lang="en-US" dirty="0" err="1"/>
              <a:t>im</a:t>
            </a:r>
            <a:r>
              <a:rPr lang="en-US" dirty="0"/>
              <a:t> Regal. </a:t>
            </a:r>
          </a:p>
        </p:txBody>
      </p:sp>
    </p:spTree>
    <p:extLst>
      <p:ext uri="{BB962C8B-B14F-4D97-AF65-F5344CB8AC3E}">
        <p14:creationId xmlns:p14="http://schemas.microsoft.com/office/powerpoint/2010/main" val="86583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6B8AE6-85F0-457A-A2C3-46AA37BC1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BB8C4B-C17F-446E-9A34-B83982683A86}"/>
              </a:ext>
            </a:extLst>
          </p:cNvPr>
          <p:cNvSpPr/>
          <p:nvPr/>
        </p:nvSpPr>
        <p:spPr>
          <a:xfrm>
            <a:off x="1849280" y="5796466"/>
            <a:ext cx="2024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Wohin</a:t>
            </a:r>
            <a:r>
              <a:rPr lang="en-US" dirty="0"/>
              <a:t> = where to?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82EF67-BA78-460D-A2DF-06BCF3A9D98F}"/>
              </a:ext>
            </a:extLst>
          </p:cNvPr>
          <p:cNvSpPr/>
          <p:nvPr/>
        </p:nvSpPr>
        <p:spPr>
          <a:xfrm>
            <a:off x="4277199" y="1332805"/>
            <a:ext cx="2304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Wo - denotes position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92E8DA-E7ED-4B19-A74F-4E7ECF3F3ED2}"/>
              </a:ext>
            </a:extLst>
          </p:cNvPr>
          <p:cNvSpPr/>
          <p:nvPr/>
        </p:nvSpPr>
        <p:spPr>
          <a:xfrm>
            <a:off x="4277199" y="1702137"/>
            <a:ext cx="363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Wohin</a:t>
            </a:r>
            <a:r>
              <a:rPr lang="en-US" dirty="0"/>
              <a:t> - denotes action / movement </a:t>
            </a:r>
          </a:p>
        </p:txBody>
      </p:sp>
    </p:spTree>
    <p:extLst>
      <p:ext uri="{BB962C8B-B14F-4D97-AF65-F5344CB8AC3E}">
        <p14:creationId xmlns:p14="http://schemas.microsoft.com/office/powerpoint/2010/main" val="2919152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50229E-85CC-4B1F-9DA8-C729B7FF2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0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6577CC-6CDF-4798-A24A-0E3DC0B38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3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081D13-48E8-4798-AFB0-7DF8BD735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21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B3A74E-2A98-4BFB-A113-A4D476F1C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09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38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405E9F-E841-4122-874C-DE0561C7B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57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4AF380-83C9-455A-8B29-2749FEAE7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12" t="22746" r="35733" b="51725"/>
          <a:stretch/>
        </p:blipFill>
        <p:spPr>
          <a:xfrm>
            <a:off x="72907" y="141890"/>
            <a:ext cx="6053960" cy="17499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9FB754-0237-4F68-A662-54F003D06DA1}"/>
              </a:ext>
            </a:extLst>
          </p:cNvPr>
          <p:cNvSpPr/>
          <p:nvPr/>
        </p:nvSpPr>
        <p:spPr>
          <a:xfrm>
            <a:off x="812971" y="2301766"/>
            <a:ext cx="30306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 </a:t>
            </a:r>
            <a:r>
              <a:rPr lang="en-US" sz="2000" b="1" dirty="0" err="1"/>
              <a:t>dei</a:t>
            </a:r>
            <a:r>
              <a:rPr lang="en-US" sz="2000" b="1" dirty="0"/>
              <a:t> = </a:t>
            </a:r>
            <a:r>
              <a:rPr lang="en-US" sz="2000" b="1" dirty="0" err="1"/>
              <a:t>zu</a:t>
            </a:r>
            <a:r>
              <a:rPr lang="en-US" sz="2000" b="1" dirty="0"/>
              <a:t> + der Arbeit </a:t>
            </a:r>
          </a:p>
          <a:p>
            <a:r>
              <a:rPr lang="de-DE" sz="2000" b="1" dirty="0"/>
              <a:t>der / das = zu + dem = zum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E69AD-F6F3-4573-A4DC-E672CD5EA5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97" t="22515" r="36048" b="11245"/>
          <a:stretch/>
        </p:blipFill>
        <p:spPr>
          <a:xfrm>
            <a:off x="5234152" y="1545021"/>
            <a:ext cx="6957848" cy="51710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B00047-3F02-413F-B7F1-71206E7F717E}"/>
              </a:ext>
            </a:extLst>
          </p:cNvPr>
          <p:cNvSpPr/>
          <p:nvPr/>
        </p:nvSpPr>
        <p:spPr>
          <a:xfrm>
            <a:off x="1334556" y="3158002"/>
            <a:ext cx="19874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/>
              <a:t>zu</a:t>
            </a:r>
            <a:r>
              <a:rPr lang="en-US" sz="2000" b="1" dirty="0"/>
              <a:t> und </a:t>
            </a:r>
            <a:r>
              <a:rPr lang="en-US" sz="2000" b="1" dirty="0" err="1"/>
              <a:t>nach</a:t>
            </a:r>
            <a:r>
              <a:rPr lang="en-US" sz="2000" b="1" dirty="0"/>
              <a:t> = to </a:t>
            </a:r>
          </a:p>
        </p:txBody>
      </p:sp>
    </p:spTree>
    <p:extLst>
      <p:ext uri="{BB962C8B-B14F-4D97-AF65-F5344CB8AC3E}">
        <p14:creationId xmlns:p14="http://schemas.microsoft.com/office/powerpoint/2010/main" val="2633574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B3E3AC-3B16-4603-A383-4B91EBA0F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05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A96EE7-F428-42A2-A5F6-8B15DBFE4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98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455C18-83BD-41B4-9281-8418B3EB7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04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572236-75E7-4E69-A8E4-7141A14E1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0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58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042107-EFEE-485E-AA55-9ADF19F51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4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491A1B-1F73-4F0D-B564-0D4092F9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718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6C1E97-07BA-46F9-82AA-572459262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7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69F23C-4DD9-4E68-811F-FAED0A2EA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7" t="8255" r="30690"/>
          <a:stretch/>
        </p:blipFill>
        <p:spPr>
          <a:xfrm>
            <a:off x="0" y="0"/>
            <a:ext cx="7709338" cy="62887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DD9B5B-685E-4ADD-A690-A5071DEB4AD4}"/>
              </a:ext>
            </a:extLst>
          </p:cNvPr>
          <p:cNvSpPr txBox="1"/>
          <p:nvPr/>
        </p:nvSpPr>
        <p:spPr>
          <a:xfrm>
            <a:off x="6855238" y="1594608"/>
            <a:ext cx="2904010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Der</a:t>
            </a:r>
          </a:p>
          <a:p>
            <a:pPr>
              <a:lnSpc>
                <a:spcPct val="150000"/>
              </a:lnSpc>
            </a:pPr>
            <a:r>
              <a:rPr lang="en-US" dirty="0"/>
              <a:t>Dem</a:t>
            </a:r>
          </a:p>
          <a:p>
            <a:pPr>
              <a:lnSpc>
                <a:spcPct val="150000"/>
              </a:lnSpc>
            </a:pPr>
            <a:r>
              <a:rPr lang="en-US" dirty="0"/>
              <a:t>Dem</a:t>
            </a:r>
          </a:p>
          <a:p>
            <a:pPr>
              <a:lnSpc>
                <a:spcPct val="150000"/>
              </a:lnSpc>
            </a:pPr>
            <a:r>
              <a:rPr lang="en-US" dirty="0"/>
              <a:t>Der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Die,im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Dem</a:t>
            </a:r>
          </a:p>
          <a:p>
            <a:pPr>
              <a:lnSpc>
                <a:spcPct val="150000"/>
              </a:lnSpc>
            </a:pPr>
            <a:r>
              <a:rPr lang="en-US" dirty="0"/>
              <a:t>Die</a:t>
            </a:r>
          </a:p>
          <a:p>
            <a:pPr>
              <a:lnSpc>
                <a:spcPct val="150000"/>
              </a:lnSpc>
            </a:pPr>
            <a:r>
              <a:rPr lang="en-US" dirty="0"/>
              <a:t>Dem</a:t>
            </a:r>
          </a:p>
          <a:p>
            <a:pPr>
              <a:lnSpc>
                <a:spcPct val="150000"/>
              </a:lnSpc>
            </a:pPr>
            <a:r>
              <a:rPr lang="en-US" dirty="0"/>
              <a:t>Der</a:t>
            </a:r>
          </a:p>
          <a:p>
            <a:pPr>
              <a:lnSpc>
                <a:spcPct val="150000"/>
              </a:lnSpc>
            </a:pPr>
            <a:r>
              <a:rPr lang="en-US" dirty="0"/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585837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4FD0C-1FC3-457B-B746-795C7DCD8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819"/>
          <a:stretch/>
        </p:blipFill>
        <p:spPr>
          <a:xfrm>
            <a:off x="-378372" y="0"/>
            <a:ext cx="8434552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824935-29E2-4FF8-BA6A-FC33C80394E7}"/>
              </a:ext>
            </a:extLst>
          </p:cNvPr>
          <p:cNvSpPr/>
          <p:nvPr/>
        </p:nvSpPr>
        <p:spPr>
          <a:xfrm>
            <a:off x="8597462" y="2005639"/>
            <a:ext cx="338433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na</a:t>
            </a:r>
            <a:r>
              <a:rPr lang="en-US" dirty="0"/>
              <a:t>: auf + das = </a:t>
            </a:r>
            <a:r>
              <a:rPr lang="en-US" dirty="0" err="1"/>
              <a:t>aufs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vor</a:t>
            </a:r>
            <a:r>
              <a:rPr lang="en-US" dirty="0"/>
              <a:t> + das = </a:t>
            </a:r>
            <a:r>
              <a:rPr lang="en-US" dirty="0" err="1"/>
              <a:t>vors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in + dem = </a:t>
            </a:r>
            <a:r>
              <a:rPr lang="en-US" dirty="0" err="1"/>
              <a:t>im</a:t>
            </a:r>
            <a:endParaRPr lang="en-US" dirty="0"/>
          </a:p>
          <a:p>
            <a:endParaRPr lang="en-US" dirty="0"/>
          </a:p>
          <a:p>
            <a:r>
              <a:rPr lang="en-US" dirty="0"/>
              <a:t>an + dem = am</a:t>
            </a:r>
          </a:p>
          <a:p>
            <a:endParaRPr lang="en-US" dirty="0"/>
          </a:p>
          <a:p>
            <a:r>
              <a:rPr lang="en-US" dirty="0"/>
              <a:t>Der won’t come where accusative </a:t>
            </a:r>
            <a:r>
              <a:rPr lang="en-US" dirty="0" err="1"/>
              <a:t>artikle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70D59-600E-4B5C-B485-A1C5FD7A07B2}"/>
              </a:ext>
            </a:extLst>
          </p:cNvPr>
          <p:cNvSpPr/>
          <p:nvPr/>
        </p:nvSpPr>
        <p:spPr>
          <a:xfrm>
            <a:off x="5375666" y="3859189"/>
            <a:ext cx="1219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stellen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3F1201-30E6-4C78-8CD8-B3560A200562}"/>
              </a:ext>
            </a:extLst>
          </p:cNvPr>
          <p:cNvSpPr/>
          <p:nvPr/>
        </p:nvSpPr>
        <p:spPr>
          <a:xfrm>
            <a:off x="8597462" y="5199258"/>
            <a:ext cx="3083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 </a:t>
            </a:r>
            <a:r>
              <a:rPr lang="en-US" dirty="0" err="1"/>
              <a:t>Loeffel</a:t>
            </a:r>
            <a:r>
              <a:rPr lang="en-US" dirty="0"/>
              <a:t>, die </a:t>
            </a:r>
            <a:r>
              <a:rPr lang="en-US" dirty="0" err="1"/>
              <a:t>Loeffel</a:t>
            </a:r>
            <a:r>
              <a:rPr lang="en-US" dirty="0"/>
              <a:t> - spoon </a:t>
            </a:r>
          </a:p>
        </p:txBody>
      </p:sp>
    </p:spTree>
    <p:extLst>
      <p:ext uri="{BB962C8B-B14F-4D97-AF65-F5344CB8AC3E}">
        <p14:creationId xmlns:p14="http://schemas.microsoft.com/office/powerpoint/2010/main" val="32816348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4F466A-461C-4643-B512-C8C6F1E05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95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1E69AD-F6F3-4573-A4DC-E672CD5EA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97" t="22515" r="36048" b="11245"/>
          <a:stretch/>
        </p:blipFill>
        <p:spPr>
          <a:xfrm>
            <a:off x="4792718" y="222279"/>
            <a:ext cx="6957848" cy="5171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796A64-EC6E-4CA4-9087-FE883974F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70" t="20675" r="57068" b="57935"/>
          <a:stretch/>
        </p:blipFill>
        <p:spPr>
          <a:xfrm>
            <a:off x="0" y="433552"/>
            <a:ext cx="4067504" cy="14661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F55492-E8D3-41BD-AC01-7045EE1C038E}"/>
              </a:ext>
            </a:extLst>
          </p:cNvPr>
          <p:cNvSpPr/>
          <p:nvPr/>
        </p:nvSpPr>
        <p:spPr>
          <a:xfrm>
            <a:off x="320232" y="2161493"/>
            <a:ext cx="46665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WEnn</a:t>
            </a:r>
            <a:r>
              <a:rPr lang="en-US" dirty="0"/>
              <a:t> die </a:t>
            </a:r>
            <a:r>
              <a:rPr lang="en-US" dirty="0" err="1"/>
              <a:t>Staedte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die Laender </a:t>
            </a:r>
            <a:r>
              <a:rPr lang="en-US" dirty="0" err="1"/>
              <a:t>keinen</a:t>
            </a:r>
            <a:r>
              <a:rPr lang="en-US" dirty="0"/>
              <a:t> </a:t>
            </a:r>
            <a:r>
              <a:rPr lang="en-US" dirty="0" err="1"/>
              <a:t>Artikel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,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sagen</a:t>
            </a:r>
            <a:r>
              <a:rPr lang="en-US" dirty="0"/>
              <a:t> Sie "</a:t>
            </a:r>
            <a:r>
              <a:rPr lang="en-US" dirty="0" err="1"/>
              <a:t>nach</a:t>
            </a:r>
            <a:r>
              <a:rPr lang="en-US" dirty="0"/>
              <a:t>"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C95D28-79AD-4EA6-85C8-2BFCBE4F8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34" y="3429000"/>
            <a:ext cx="38385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678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0E930F-0E15-43BD-834E-4E0CA3172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A6BEDC-1850-421D-90B7-34CC86FDB915}"/>
              </a:ext>
            </a:extLst>
          </p:cNvPr>
          <p:cNvSpPr/>
          <p:nvPr/>
        </p:nvSpPr>
        <p:spPr>
          <a:xfrm>
            <a:off x="5102891" y="2661010"/>
            <a:ext cx="2553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ausdruecken</a:t>
            </a:r>
            <a:r>
              <a:rPr lang="en-US" dirty="0"/>
              <a:t> = to express</a:t>
            </a:r>
          </a:p>
        </p:txBody>
      </p:sp>
    </p:spTree>
    <p:extLst>
      <p:ext uri="{BB962C8B-B14F-4D97-AF65-F5344CB8AC3E}">
        <p14:creationId xmlns:p14="http://schemas.microsoft.com/office/powerpoint/2010/main" val="15313876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DB1B0F-79DA-4BC4-A7A0-E0F23D49C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76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F68DB5-45BC-4B89-8CA0-0379D4AFA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0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DF5424-BE46-4865-B2D5-B4795F28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09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08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DFDC7E-8685-4870-A877-5725BAB60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39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45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6CCA25-2CBA-47E2-98F6-FA4782C6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62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691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53148A-14BE-4BE3-9405-BFECC9774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55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D174CA-48A6-4AE3-ADA9-01FF2DBFD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702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8C0C42-651B-412A-AE90-8E67CAD81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3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20D65A-602F-4CDD-BA40-B50C26FC3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6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B6367C-2636-43A1-9BE3-7599E824A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70" t="11706" r="35345"/>
          <a:stretch/>
        </p:blipFill>
        <p:spPr>
          <a:xfrm>
            <a:off x="26275" y="0"/>
            <a:ext cx="6069725" cy="605228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5FEE3A64-BDB1-4921-8980-6301908D9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7793" y="641131"/>
            <a:ext cx="2757488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B78E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German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E00815E-4509-4119-8520-B3AF63EA3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7793" y="641131"/>
            <a:ext cx="0" cy="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2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  <a:cs typeface="Arial" panose="020B0604020202020204" pitchFamily="34" charset="0"/>
              </a:rPr>
              <a:t>Ich fliege über Air India nach Deutschland</a:t>
            </a:r>
            <a:endParaRPr kumimoji="0" lang="de-DE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367194-2D37-402E-B360-817EAD8A44B3}"/>
              </a:ext>
            </a:extLst>
          </p:cNvPr>
          <p:cNvSpPr/>
          <p:nvPr/>
        </p:nvSpPr>
        <p:spPr>
          <a:xfrm>
            <a:off x="6408786" y="1431299"/>
            <a:ext cx="50212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Ich </a:t>
            </a:r>
            <a:r>
              <a:rPr lang="en-US" dirty="0" err="1"/>
              <a:t>fahre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Artz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dem Auto</a:t>
            </a:r>
          </a:p>
          <a:p>
            <a:endParaRPr lang="en-US" dirty="0"/>
          </a:p>
          <a:p>
            <a:r>
              <a:rPr lang="en-US" dirty="0"/>
              <a:t>Ich </a:t>
            </a:r>
            <a:r>
              <a:rPr lang="en-US" dirty="0" err="1"/>
              <a:t>fahre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Flaughafen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dem Taxi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68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B84333-68B5-49C2-BC72-25D16FDBED5C}"/>
              </a:ext>
            </a:extLst>
          </p:cNvPr>
          <p:cNvSpPr/>
          <p:nvPr/>
        </p:nvSpPr>
        <p:spPr>
          <a:xfrm>
            <a:off x="263857" y="22615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Der Computer </a:t>
            </a:r>
            <a:r>
              <a:rPr lang="en-US" dirty="0" err="1">
                <a:solidFill>
                  <a:srgbClr val="FF0000"/>
                </a:solidFill>
              </a:rPr>
              <a:t>steht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unter</a:t>
            </a:r>
            <a:r>
              <a:rPr lang="en-US" dirty="0">
                <a:solidFill>
                  <a:srgbClr val="FF0000"/>
                </a:solidFill>
              </a:rPr>
              <a:t> dem Tisch. </a:t>
            </a:r>
            <a:r>
              <a:rPr lang="en-US" dirty="0" err="1">
                <a:solidFill>
                  <a:srgbClr val="FF0000"/>
                </a:solidFill>
              </a:rPr>
              <a:t>Wohin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stellt</a:t>
            </a:r>
            <a:r>
              <a:rPr lang="en-US" dirty="0">
                <a:solidFill>
                  <a:srgbClr val="FF0000"/>
                </a:solidFill>
              </a:rPr>
              <a:t> Anja den Computer?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Anja stellt den Computer auf den Schreibtisch.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6B4004-4FBF-4449-9240-5A97D9274467}"/>
              </a:ext>
            </a:extLst>
          </p:cNvPr>
          <p:cNvSpPr/>
          <p:nvPr/>
        </p:nvSpPr>
        <p:spPr>
          <a:xfrm>
            <a:off x="7428557" y="364656"/>
            <a:ext cx="32256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Wohin</a:t>
            </a:r>
            <a:r>
              <a:rPr lang="en-US" dirty="0"/>
              <a:t> </a:t>
            </a:r>
            <a:r>
              <a:rPr lang="en-US" dirty="0" err="1"/>
              <a:t>legt</a:t>
            </a:r>
            <a:r>
              <a:rPr lang="en-US" dirty="0"/>
              <a:t> Anja die </a:t>
            </a:r>
            <a:r>
              <a:rPr lang="en-US" dirty="0" err="1"/>
              <a:t>Kissen</a:t>
            </a:r>
            <a:r>
              <a:rPr lang="en-US" dirty="0"/>
              <a:t>? </a:t>
            </a:r>
          </a:p>
          <a:p>
            <a:endParaRPr lang="en-US" dirty="0"/>
          </a:p>
          <a:p>
            <a:r>
              <a:rPr lang="de-DE" dirty="0"/>
              <a:t>Anja legt die Kissen auf das Bett.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F80425-96AD-4330-BE8B-4354E43158F7}"/>
              </a:ext>
            </a:extLst>
          </p:cNvPr>
          <p:cNvSpPr/>
          <p:nvPr/>
        </p:nvSpPr>
        <p:spPr>
          <a:xfrm>
            <a:off x="263857" y="2202387"/>
            <a:ext cx="600093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Wohin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haengt</a:t>
            </a:r>
            <a:r>
              <a:rPr lang="en-US" dirty="0">
                <a:solidFill>
                  <a:schemeClr val="accent1"/>
                </a:solidFill>
              </a:rPr>
              <a:t> Anja die </a:t>
            </a:r>
            <a:r>
              <a:rPr lang="en-US" dirty="0" err="1">
                <a:solidFill>
                  <a:schemeClr val="accent1"/>
                </a:solidFill>
              </a:rPr>
              <a:t>Gitarre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Die Gitarre liegt unter dem Bett. Sie haegt die G. an die Wand.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Anja haengt die Gitarre an die Wand.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145DF8-70FC-4689-9998-4A2B6874AD15}"/>
              </a:ext>
            </a:extLst>
          </p:cNvPr>
          <p:cNvSpPr/>
          <p:nvPr/>
        </p:nvSpPr>
        <p:spPr>
          <a:xfrm>
            <a:off x="6677931" y="2079557"/>
            <a:ext cx="55140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Wohin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legt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Anja die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Buecher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? </a:t>
            </a:r>
          </a:p>
          <a:p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Anja legt die Buecher in das Regal.</a:t>
            </a:r>
          </a:p>
          <a:p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Die Buecher liegen unter dem Tisch. Sie legt die B. auf den Tisch.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C3CEFA-AA47-4AE8-B796-AC004233E3AB}"/>
              </a:ext>
            </a:extLst>
          </p:cNvPr>
          <p:cNvSpPr/>
          <p:nvPr/>
        </p:nvSpPr>
        <p:spPr>
          <a:xfrm>
            <a:off x="263857" y="4363282"/>
            <a:ext cx="61033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Wo </a:t>
            </a:r>
            <a:r>
              <a:rPr lang="en-US" dirty="0" err="1">
                <a:solidFill>
                  <a:schemeClr val="accent6"/>
                </a:solidFill>
              </a:rPr>
              <a:t>ist</a:t>
            </a:r>
            <a:r>
              <a:rPr lang="en-US" dirty="0">
                <a:solidFill>
                  <a:schemeClr val="accent6"/>
                </a:solidFill>
              </a:rPr>
              <a:t> der </a:t>
            </a:r>
            <a:r>
              <a:rPr lang="en-US" dirty="0" err="1">
                <a:solidFill>
                  <a:schemeClr val="accent6"/>
                </a:solidFill>
              </a:rPr>
              <a:t>Stuhl</a:t>
            </a:r>
            <a:r>
              <a:rPr lang="en-US" dirty="0">
                <a:solidFill>
                  <a:schemeClr val="accent6"/>
                </a:solidFill>
              </a:rPr>
              <a:t>? </a:t>
            </a:r>
            <a:r>
              <a:rPr lang="en-US" dirty="0" err="1">
                <a:solidFill>
                  <a:schemeClr val="accent6"/>
                </a:solidFill>
              </a:rPr>
              <a:t>Wohin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stellt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sie</a:t>
            </a:r>
            <a:r>
              <a:rPr lang="en-US" dirty="0">
                <a:solidFill>
                  <a:schemeClr val="accent6"/>
                </a:solidFill>
              </a:rPr>
              <a:t> den </a:t>
            </a:r>
            <a:r>
              <a:rPr lang="en-US" dirty="0" err="1">
                <a:solidFill>
                  <a:schemeClr val="accent6"/>
                </a:solidFill>
              </a:rPr>
              <a:t>Stuhl</a:t>
            </a:r>
            <a:r>
              <a:rPr lang="en-US" dirty="0">
                <a:solidFill>
                  <a:schemeClr val="accent6"/>
                </a:solidFill>
              </a:rPr>
              <a:t>?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de-DE" dirty="0">
                <a:solidFill>
                  <a:schemeClr val="accent6"/>
                </a:solidFill>
              </a:rPr>
              <a:t>Der Stuhl steht auf dem Bett. Sie stellt den Stuhl vor den Tisch.</a:t>
            </a:r>
            <a:r>
              <a:rPr lang="en-US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38908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0AA82C-B74E-4721-930F-80800DF6F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93" r="31336"/>
          <a:stretch/>
        </p:blipFill>
        <p:spPr>
          <a:xfrm>
            <a:off x="126123" y="0"/>
            <a:ext cx="7299435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619C86-0B50-4245-A7DC-281B71A24F33}"/>
              </a:ext>
            </a:extLst>
          </p:cNvPr>
          <p:cNvSpPr/>
          <p:nvPr/>
        </p:nvSpPr>
        <p:spPr>
          <a:xfrm>
            <a:off x="8235685" y="611493"/>
            <a:ext cx="2531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beobachten</a:t>
            </a:r>
            <a:r>
              <a:rPr lang="en-US" dirty="0"/>
              <a:t> - to observe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7D671D-ABE5-42FF-AE62-C4BC237B8028}"/>
              </a:ext>
            </a:extLst>
          </p:cNvPr>
          <p:cNvSpPr/>
          <p:nvPr/>
        </p:nvSpPr>
        <p:spPr>
          <a:xfrm>
            <a:off x="8235685" y="1257879"/>
            <a:ext cx="2842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Ein Bild </a:t>
            </a:r>
            <a:r>
              <a:rPr lang="en-US" dirty="0" err="1"/>
              <a:t>haengt</a:t>
            </a:r>
            <a:r>
              <a:rPr lang="en-US" dirty="0"/>
              <a:t> an der Wand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61DFBD-EB07-4178-BA3A-1D5599E18788}"/>
              </a:ext>
            </a:extLst>
          </p:cNvPr>
          <p:cNvSpPr/>
          <p:nvPr/>
        </p:nvSpPr>
        <p:spPr>
          <a:xfrm>
            <a:off x="7926498" y="1697108"/>
            <a:ext cx="2014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Wo </a:t>
            </a:r>
            <a:r>
              <a:rPr lang="en-US" dirty="0" err="1"/>
              <a:t>liegt</a:t>
            </a:r>
            <a:r>
              <a:rPr lang="en-US" dirty="0"/>
              <a:t> die </a:t>
            </a:r>
            <a:r>
              <a:rPr lang="en-US" dirty="0" err="1"/>
              <a:t>Tasse</a:t>
            </a:r>
            <a:r>
              <a:rPr lang="en-US" dirty="0"/>
              <a:t>?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B33E9C-1A02-404E-882F-79D7F54886F1}"/>
              </a:ext>
            </a:extLst>
          </p:cNvPr>
          <p:cNvSpPr/>
          <p:nvPr/>
        </p:nvSpPr>
        <p:spPr>
          <a:xfrm>
            <a:off x="6454876" y="4521341"/>
            <a:ext cx="4622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Das Buch und der Laptop </a:t>
            </a:r>
            <a:r>
              <a:rPr lang="en-US" dirty="0" err="1"/>
              <a:t>liegen</a:t>
            </a:r>
            <a:r>
              <a:rPr lang="en-US" dirty="0"/>
              <a:t> auf dem Tisch.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031FAD-3256-4F2A-924D-69E296855C30}"/>
              </a:ext>
            </a:extLst>
          </p:cNvPr>
          <p:cNvSpPr/>
          <p:nvPr/>
        </p:nvSpPr>
        <p:spPr>
          <a:xfrm>
            <a:off x="7561590" y="3039382"/>
            <a:ext cx="2744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Die K </a:t>
            </a:r>
            <a:r>
              <a:rPr lang="en-US" dirty="0" err="1"/>
              <a:t>haengt</a:t>
            </a:r>
            <a:r>
              <a:rPr lang="en-US" dirty="0"/>
              <a:t> an der Wand.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D9435E-481B-4E84-9BA1-12B6D1D1477E}"/>
              </a:ext>
            </a:extLst>
          </p:cNvPr>
          <p:cNvSpPr/>
          <p:nvPr/>
        </p:nvSpPr>
        <p:spPr>
          <a:xfrm>
            <a:off x="6648519" y="3698171"/>
            <a:ext cx="3174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Eine </a:t>
            </a:r>
            <a:r>
              <a:rPr lang="en-US" dirty="0" err="1"/>
              <a:t>Flasche</a:t>
            </a:r>
            <a:r>
              <a:rPr lang="en-US" dirty="0"/>
              <a:t> </a:t>
            </a:r>
            <a:r>
              <a:rPr lang="en-US" dirty="0" err="1"/>
              <a:t>liegt</a:t>
            </a:r>
            <a:r>
              <a:rPr lang="en-US" dirty="0"/>
              <a:t> auf dem Bett.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521FE2-4FD3-4167-81CA-8457FCFA42FA}"/>
              </a:ext>
            </a:extLst>
          </p:cNvPr>
          <p:cNvSpPr/>
          <p:nvPr/>
        </p:nvSpPr>
        <p:spPr>
          <a:xfrm>
            <a:off x="7065829" y="5503331"/>
            <a:ext cx="311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Einpaar</a:t>
            </a:r>
            <a:r>
              <a:rPr lang="en-US" dirty="0"/>
              <a:t> </a:t>
            </a:r>
            <a:r>
              <a:rPr lang="en-US" dirty="0" err="1"/>
              <a:t>Malereien</a:t>
            </a:r>
            <a:r>
              <a:rPr lang="en-US" dirty="0"/>
              <a:t> / </a:t>
            </a:r>
            <a:r>
              <a:rPr lang="en-US" dirty="0" err="1"/>
              <a:t>Gemaelde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21DDC5-85B2-4CCB-9EE5-6FB465F43029}"/>
              </a:ext>
            </a:extLst>
          </p:cNvPr>
          <p:cNvSpPr/>
          <p:nvPr/>
        </p:nvSpPr>
        <p:spPr>
          <a:xfrm>
            <a:off x="5696672" y="5877175"/>
            <a:ext cx="3593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 </a:t>
            </a:r>
            <a:r>
              <a:rPr lang="en-US" dirty="0" err="1"/>
              <a:t>Fernseher</a:t>
            </a:r>
            <a:r>
              <a:rPr lang="en-US" dirty="0"/>
              <a:t> </a:t>
            </a:r>
            <a:r>
              <a:rPr lang="en-US" dirty="0" err="1"/>
              <a:t>haengt</a:t>
            </a:r>
            <a:r>
              <a:rPr lang="en-US" dirty="0"/>
              <a:t> an der Wand. </a:t>
            </a:r>
          </a:p>
        </p:txBody>
      </p:sp>
    </p:spTree>
    <p:extLst>
      <p:ext uri="{BB962C8B-B14F-4D97-AF65-F5344CB8AC3E}">
        <p14:creationId xmlns:p14="http://schemas.microsoft.com/office/powerpoint/2010/main" val="37804647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2206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65E9D4-3DDC-40D9-BDAD-F30876ADE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261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49B056-6557-4BDD-97F3-7DC551470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9770F0-9011-4196-B62E-3633389A0C57}"/>
              </a:ext>
            </a:extLst>
          </p:cNvPr>
          <p:cNvSpPr/>
          <p:nvPr/>
        </p:nvSpPr>
        <p:spPr>
          <a:xfrm>
            <a:off x="4376522" y="3244334"/>
            <a:ext cx="343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die </a:t>
            </a:r>
            <a:r>
              <a:rPr lang="en-US" dirty="0" err="1"/>
              <a:t>Haussperre</a:t>
            </a:r>
            <a:r>
              <a:rPr lang="en-US" dirty="0"/>
              <a:t> / die </a:t>
            </a:r>
            <a:r>
              <a:rPr lang="en-US" dirty="0" err="1"/>
              <a:t>Haussperrung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067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B1A94E-B683-4A1F-A85A-C68A1E7E3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FBE1B3-601C-4A0F-8AE2-C6C657FA92BD}"/>
              </a:ext>
            </a:extLst>
          </p:cNvPr>
          <p:cNvSpPr/>
          <p:nvPr/>
        </p:nvSpPr>
        <p:spPr>
          <a:xfrm>
            <a:off x="4772015" y="2124983"/>
            <a:ext cx="3152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Duerfen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das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machen</a:t>
            </a:r>
            <a:r>
              <a:rPr lang="en-US" dirty="0"/>
              <a:t>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157D2F-1006-4F45-951C-805EC91BEA35}"/>
              </a:ext>
            </a:extLst>
          </p:cNvPr>
          <p:cNvSpPr/>
          <p:nvPr/>
        </p:nvSpPr>
        <p:spPr>
          <a:xfrm>
            <a:off x="4772015" y="2494315"/>
            <a:ext cx="3152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Duerfen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das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machen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1552033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A2BEDC-D95B-4C58-9E51-3364B6A26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47C9F2-75BF-4E05-9759-68A4CEF98A5F}"/>
              </a:ext>
            </a:extLst>
          </p:cNvPr>
          <p:cNvSpPr txBox="1"/>
          <p:nvPr/>
        </p:nvSpPr>
        <p:spPr>
          <a:xfrm>
            <a:off x="6578221" y="1719617"/>
            <a:ext cx="14466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c</a:t>
            </a:r>
          </a:p>
          <a:p>
            <a:r>
              <a:rPr lang="en-US" dirty="0"/>
              <a:t>2 d</a:t>
            </a:r>
          </a:p>
          <a:p>
            <a:r>
              <a:rPr lang="en-US" dirty="0"/>
              <a:t>3 a</a:t>
            </a:r>
          </a:p>
          <a:p>
            <a:r>
              <a:rPr lang="en-US" dirty="0"/>
              <a:t>4 e</a:t>
            </a:r>
          </a:p>
          <a:p>
            <a:r>
              <a:rPr lang="en-US" dirty="0"/>
              <a:t>5 j</a:t>
            </a:r>
          </a:p>
          <a:p>
            <a:r>
              <a:rPr lang="en-US" dirty="0"/>
              <a:t>8 b</a:t>
            </a:r>
          </a:p>
          <a:p>
            <a:r>
              <a:rPr lang="en-US" dirty="0"/>
              <a:t>5 j</a:t>
            </a:r>
          </a:p>
          <a:p>
            <a:r>
              <a:rPr lang="en-US" dirty="0"/>
              <a:t>G 10</a:t>
            </a:r>
          </a:p>
          <a:p>
            <a:r>
              <a:rPr lang="en-US" dirty="0"/>
              <a:t>9 l </a:t>
            </a:r>
          </a:p>
          <a:p>
            <a:r>
              <a:rPr lang="en-US" dirty="0"/>
              <a:t>10 g</a:t>
            </a:r>
          </a:p>
          <a:p>
            <a:r>
              <a:rPr lang="en-US" dirty="0"/>
              <a:t>11 i</a:t>
            </a:r>
          </a:p>
          <a:p>
            <a:r>
              <a:rPr lang="en-US" dirty="0"/>
              <a:t>12 h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7354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BD6B59-89DF-45C1-914D-0E9A4F7C1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480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2994E-C84D-4E4F-A8A2-13E762DE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768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544F0F-24C5-4446-B8CB-0558C6A77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70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60A39-4A33-4FD4-BA00-504045ECB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52C8F-C7B8-44FB-9895-46A9D3484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1" t="9911" r="35862" b="22055"/>
          <a:stretch/>
        </p:blipFill>
        <p:spPr>
          <a:xfrm>
            <a:off x="-1" y="0"/>
            <a:ext cx="7740869" cy="64928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EAD5F0-0C1C-47FF-9C61-946E3EE9180A}"/>
              </a:ext>
            </a:extLst>
          </p:cNvPr>
          <p:cNvSpPr/>
          <p:nvPr/>
        </p:nvSpPr>
        <p:spPr>
          <a:xfrm>
            <a:off x="7497817" y="1874536"/>
            <a:ext cx="40990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Meine</a:t>
            </a:r>
            <a:r>
              <a:rPr lang="en-US" dirty="0"/>
              <a:t> Mutter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Ärztin</a:t>
            </a:r>
            <a:r>
              <a:rPr lang="en-US" dirty="0"/>
              <a:t>. Sie </a:t>
            </a:r>
            <a:r>
              <a:rPr lang="en-US" dirty="0" err="1"/>
              <a:t>fahrt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dem </a:t>
            </a:r>
            <a:r>
              <a:rPr lang="en-US" dirty="0" err="1"/>
              <a:t>fahrrad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krankenhaus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2AF328-DE47-41C9-B9F2-E009BFA344E5}"/>
              </a:ext>
            </a:extLst>
          </p:cNvPr>
          <p:cNvSpPr/>
          <p:nvPr/>
        </p:nvSpPr>
        <p:spPr>
          <a:xfrm>
            <a:off x="7619343" y="3030360"/>
            <a:ext cx="40990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Meine</a:t>
            </a:r>
            <a:r>
              <a:rPr lang="en-US" dirty="0"/>
              <a:t> Mutter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Ärztin</a:t>
            </a:r>
            <a:r>
              <a:rPr lang="en-US" dirty="0"/>
              <a:t>. Sie </a:t>
            </a:r>
            <a:r>
              <a:rPr lang="en-US" dirty="0" err="1"/>
              <a:t>fahrt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dem </a:t>
            </a:r>
            <a:r>
              <a:rPr lang="en-US" dirty="0" err="1"/>
              <a:t>fahrrad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krankenhaus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Mit</a:t>
            </a:r>
            <a:r>
              <a:rPr lang="en-US" dirty="0"/>
              <a:t> dem , </a:t>
            </a:r>
            <a:r>
              <a:rPr lang="en-US" dirty="0" err="1"/>
              <a:t>zur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Mit</a:t>
            </a:r>
            <a:r>
              <a:rPr lang="en-US" dirty="0"/>
              <a:t> dem , </a:t>
            </a:r>
            <a:r>
              <a:rPr lang="en-US" dirty="0" err="1"/>
              <a:t>zum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7B909-C11C-4033-9DB1-C514BB349B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1" t="17225" r="41445" b="42065"/>
          <a:stretch/>
        </p:blipFill>
        <p:spPr>
          <a:xfrm>
            <a:off x="6605752" y="2441210"/>
            <a:ext cx="5297214" cy="279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784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A03919-AAE9-41A9-8098-07CF2C22A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5" t="15107" r="30485"/>
          <a:stretch/>
        </p:blipFill>
        <p:spPr>
          <a:xfrm>
            <a:off x="150125" y="334786"/>
            <a:ext cx="7383439" cy="58190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C5D3B3-02C2-4BD4-896A-0E3193A876A4}"/>
              </a:ext>
            </a:extLst>
          </p:cNvPr>
          <p:cNvSpPr/>
          <p:nvPr/>
        </p:nvSpPr>
        <p:spPr>
          <a:xfrm>
            <a:off x="7648913" y="1048674"/>
            <a:ext cx="3254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der </a:t>
            </a:r>
            <a:r>
              <a:rPr lang="en-US" dirty="0" err="1"/>
              <a:t>Ratschlag</a:t>
            </a:r>
            <a:r>
              <a:rPr lang="en-US" dirty="0"/>
              <a:t>, - die </a:t>
            </a:r>
            <a:r>
              <a:rPr lang="en-US" dirty="0" err="1"/>
              <a:t>Ratschlaege</a:t>
            </a: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D223F9-E335-4D37-A7E2-6CDC4C14EB7C}"/>
              </a:ext>
            </a:extLst>
          </p:cNvPr>
          <p:cNvSpPr/>
          <p:nvPr/>
        </p:nvSpPr>
        <p:spPr>
          <a:xfrm>
            <a:off x="4211666" y="4169629"/>
            <a:ext cx="1994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sobald</a:t>
            </a:r>
            <a:r>
              <a:rPr lang="en-US" dirty="0"/>
              <a:t> - as soon as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9AEC92-1D7E-4682-B50C-042BA63F1C79}"/>
              </a:ext>
            </a:extLst>
          </p:cNvPr>
          <p:cNvSpPr/>
          <p:nvPr/>
        </p:nvSpPr>
        <p:spPr>
          <a:xfrm>
            <a:off x="7648913" y="5399724"/>
            <a:ext cx="4086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Beruehren</a:t>
            </a:r>
            <a:r>
              <a:rPr lang="en-US" dirty="0"/>
              <a:t> &gt; touch For suggestions, we either use the </a:t>
            </a:r>
            <a:r>
              <a:rPr lang="en-US" dirty="0" err="1"/>
              <a:t>imeprative</a:t>
            </a:r>
            <a:r>
              <a:rPr lang="en-US" dirty="0"/>
              <a:t> form, or we can reformulate the sentence </a:t>
            </a:r>
            <a:r>
              <a:rPr lang="en-US" dirty="0" err="1"/>
              <a:t>wiht</a:t>
            </a:r>
            <a:r>
              <a:rPr lang="en-US" dirty="0"/>
              <a:t> the modal verb "</a:t>
            </a:r>
            <a:r>
              <a:rPr lang="en-US" dirty="0" err="1"/>
              <a:t>sollten</a:t>
            </a:r>
            <a:r>
              <a:rPr lang="en-US" dirty="0"/>
              <a:t>".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10710-76F7-4A5E-9E86-788F7F56043D}"/>
              </a:ext>
            </a:extLst>
          </p:cNvPr>
          <p:cNvSpPr/>
          <p:nvPr/>
        </p:nvSpPr>
        <p:spPr>
          <a:xfrm>
            <a:off x="3841844" y="1882876"/>
            <a:ext cx="3591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/>
              <a:t>Du solltest am Morgen Yoga treiben.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6FEF1-165C-4733-A3BD-2F49A98DF3F0}"/>
              </a:ext>
            </a:extLst>
          </p:cNvPr>
          <p:cNvSpPr/>
          <p:nvPr/>
        </p:nvSpPr>
        <p:spPr>
          <a:xfrm>
            <a:off x="3841844" y="2370042"/>
            <a:ext cx="399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Du solltest doch Atemübungen machen.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0FC698-4D43-48F9-A459-C0612893F76A}"/>
              </a:ext>
            </a:extLst>
          </p:cNvPr>
          <p:cNvSpPr/>
          <p:nvPr/>
        </p:nvSpPr>
        <p:spPr>
          <a:xfrm>
            <a:off x="3841844" y="2782669"/>
            <a:ext cx="3060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Du </a:t>
            </a:r>
            <a:r>
              <a:rPr lang="en-US" dirty="0" err="1"/>
              <a:t>solltest</a:t>
            </a:r>
            <a:r>
              <a:rPr lang="en-US" dirty="0"/>
              <a:t> </a:t>
            </a:r>
            <a:r>
              <a:rPr lang="en-US" dirty="0" err="1"/>
              <a:t>immer</a:t>
            </a:r>
            <a:r>
              <a:rPr lang="en-US" dirty="0"/>
              <a:t> </a:t>
            </a:r>
            <a:r>
              <a:rPr lang="en-US" dirty="0" err="1"/>
              <a:t>positiv</a:t>
            </a:r>
            <a:r>
              <a:rPr lang="en-US" dirty="0"/>
              <a:t> sein.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508625-E0A6-4F39-9C80-7C6BD5DA19B8}"/>
              </a:ext>
            </a:extLst>
          </p:cNvPr>
          <p:cNvSpPr/>
          <p:nvPr/>
        </p:nvSpPr>
        <p:spPr>
          <a:xfrm>
            <a:off x="3841844" y="3244334"/>
            <a:ext cx="3803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Du </a:t>
            </a:r>
            <a:r>
              <a:rPr lang="en-US" dirty="0" err="1"/>
              <a:t>solltest</a:t>
            </a:r>
            <a:r>
              <a:rPr lang="en-US" dirty="0"/>
              <a:t> von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Hause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arbeiten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008312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61C82E-E89A-42FB-AD15-EEBA56623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67" t="14709" r="32612"/>
          <a:stretch/>
        </p:blipFill>
        <p:spPr>
          <a:xfrm>
            <a:off x="0" y="0"/>
            <a:ext cx="7110484" cy="58463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19F8B0-480D-471C-BE9F-B469C7172277}"/>
              </a:ext>
            </a:extLst>
          </p:cNvPr>
          <p:cNvSpPr txBox="1"/>
          <p:nvPr/>
        </p:nvSpPr>
        <p:spPr>
          <a:xfrm>
            <a:off x="7601803" y="205946"/>
            <a:ext cx="2579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2</a:t>
            </a:r>
          </a:p>
          <a:p>
            <a:endParaRPr lang="en-US" dirty="0"/>
          </a:p>
          <a:p>
            <a:r>
              <a:rPr lang="en-US" dirty="0"/>
              <a:t>Do this assignment in the group and submit - evaluate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FBBF9-AD5C-4C51-89C0-7C417760C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13" t="22275"/>
          <a:stretch/>
        </p:blipFill>
        <p:spPr>
          <a:xfrm>
            <a:off x="7094561" y="1889219"/>
            <a:ext cx="3375546" cy="5327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22C423-C90B-4676-8B32-BA8D872E7188}"/>
              </a:ext>
            </a:extLst>
          </p:cNvPr>
          <p:cNvSpPr/>
          <p:nvPr/>
        </p:nvSpPr>
        <p:spPr>
          <a:xfrm>
            <a:off x="2465254" y="4690997"/>
            <a:ext cx="1584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aufwiedersehn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12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9350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29002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64602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52274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9622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51683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11012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965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4A1F1D-8F93-495A-BC67-05407353D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75" y="0"/>
            <a:ext cx="5505450" cy="2524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3943F5-A5F5-41EE-8A91-BD1F5A3F8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5" y="3405352"/>
            <a:ext cx="46577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042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1551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1204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927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00825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9559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578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9882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554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0952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39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EBFDB7D-DD97-44CE-AFFB-458781A3D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9C92C-C923-467A-AB9F-33AE104ED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" r="-1" b="-1"/>
          <a:stretch/>
        </p:blipFill>
        <p:spPr>
          <a:xfrm>
            <a:off x="-66260" y="58098"/>
            <a:ext cx="9272902" cy="6857990"/>
          </a:xfrm>
          <a:custGeom>
            <a:avLst/>
            <a:gdLst/>
            <a:ahLst/>
            <a:cxnLst/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50F864A1-23CF-4954-887F-3C4458622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60561" y="1348782"/>
            <a:ext cx="935037" cy="8243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8D313E8C-7457-407E-BDA5-EACA44D38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60661" y="1000124"/>
            <a:ext cx="762167" cy="6719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B8341-682C-46F0-81F8-DB6C732DBB1B}"/>
              </a:ext>
            </a:extLst>
          </p:cNvPr>
          <p:cNvSpPr txBox="1"/>
          <p:nvPr/>
        </p:nvSpPr>
        <p:spPr>
          <a:xfrm>
            <a:off x="5491083" y="2948895"/>
            <a:ext cx="1182414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3</a:t>
            </a:r>
          </a:p>
          <a:p>
            <a:pPr>
              <a:lnSpc>
                <a:spcPct val="150000"/>
              </a:lnSpc>
            </a:pPr>
            <a:r>
              <a:rPr lang="en-US" b="1" dirty="0"/>
              <a:t>2</a:t>
            </a:r>
          </a:p>
          <a:p>
            <a:pPr>
              <a:lnSpc>
                <a:spcPct val="150000"/>
              </a:lnSpc>
            </a:pPr>
            <a:r>
              <a:rPr lang="en-US" b="1" dirty="0"/>
              <a:t>6</a:t>
            </a:r>
          </a:p>
          <a:p>
            <a:pPr>
              <a:lnSpc>
                <a:spcPct val="150000"/>
              </a:lnSpc>
            </a:pPr>
            <a:r>
              <a:rPr lang="en-US" b="1" dirty="0"/>
              <a:t>8</a:t>
            </a:r>
          </a:p>
          <a:p>
            <a:pPr>
              <a:lnSpc>
                <a:spcPct val="150000"/>
              </a:lnSpc>
            </a:pPr>
            <a:r>
              <a:rPr lang="en-US" b="1" dirty="0"/>
              <a:t>5</a:t>
            </a:r>
          </a:p>
          <a:p>
            <a:pPr>
              <a:lnSpc>
                <a:spcPct val="150000"/>
              </a:lnSpc>
            </a:pPr>
            <a:r>
              <a:rPr lang="en-US" b="1" dirty="0"/>
              <a:t>4</a:t>
            </a:r>
          </a:p>
          <a:p>
            <a:pPr>
              <a:lnSpc>
                <a:spcPct val="150000"/>
              </a:lnSpc>
            </a:pPr>
            <a:r>
              <a:rPr lang="en-US" b="1" dirty="0"/>
              <a:t>1</a:t>
            </a:r>
          </a:p>
          <a:p>
            <a:pPr>
              <a:lnSpc>
                <a:spcPct val="150000"/>
              </a:lnSpc>
            </a:pPr>
            <a:r>
              <a:rPr lang="en-US" b="1" dirty="0"/>
              <a:t>7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1B6EEF-9501-47C8-B826-955AEDD344D3}"/>
              </a:ext>
            </a:extLst>
          </p:cNvPr>
          <p:cNvSpPr/>
          <p:nvPr/>
        </p:nvSpPr>
        <p:spPr>
          <a:xfrm>
            <a:off x="8148742" y="-23979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helfen</a:t>
            </a:r>
            <a:r>
              <a:rPr lang="en-US" dirty="0">
                <a:solidFill>
                  <a:schemeClr val="accent1"/>
                </a:solidFill>
              </a:rPr>
              <a:t> - to help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B8692-619F-4B9B-95CC-153B551160F1}"/>
              </a:ext>
            </a:extLst>
          </p:cNvPr>
          <p:cNvSpPr/>
          <p:nvPr/>
        </p:nvSpPr>
        <p:spPr>
          <a:xfrm>
            <a:off x="10095598" y="210672"/>
            <a:ext cx="17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gefallen</a:t>
            </a:r>
            <a:r>
              <a:rPr lang="en-US" dirty="0">
                <a:solidFill>
                  <a:schemeClr val="accent1"/>
                </a:solidFill>
              </a:rPr>
              <a:t> - to like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02E33E-854D-49E2-81E2-484A6683F1B0}"/>
              </a:ext>
            </a:extLst>
          </p:cNvPr>
          <p:cNvSpPr/>
          <p:nvPr/>
        </p:nvSpPr>
        <p:spPr>
          <a:xfrm>
            <a:off x="8543187" y="586944"/>
            <a:ext cx="1512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passen</a:t>
            </a:r>
            <a:r>
              <a:rPr lang="en-US" dirty="0">
                <a:solidFill>
                  <a:schemeClr val="accent1"/>
                </a:solidFill>
              </a:rPr>
              <a:t> - to fit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6E3A41-B98E-43D8-AB8F-4D8AB405917D}"/>
              </a:ext>
            </a:extLst>
          </p:cNvPr>
          <p:cNvSpPr/>
          <p:nvPr/>
        </p:nvSpPr>
        <p:spPr>
          <a:xfrm>
            <a:off x="10062886" y="1643427"/>
            <a:ext cx="227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antworten</a:t>
            </a:r>
            <a:r>
              <a:rPr lang="en-US" dirty="0">
                <a:solidFill>
                  <a:schemeClr val="accent1"/>
                </a:solidFill>
              </a:rPr>
              <a:t> - to answer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72C523-AE13-4400-BE5E-0942D95858DD}"/>
              </a:ext>
            </a:extLst>
          </p:cNvPr>
          <p:cNvSpPr/>
          <p:nvPr/>
        </p:nvSpPr>
        <p:spPr>
          <a:xfrm>
            <a:off x="10107817" y="1966684"/>
            <a:ext cx="1555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es </a:t>
            </a:r>
            <a:r>
              <a:rPr lang="en-US" dirty="0" err="1"/>
              <a:t>geht</a:t>
            </a:r>
            <a:r>
              <a:rPr lang="en-US" dirty="0"/>
              <a:t> - </a:t>
            </a:r>
            <a:r>
              <a:rPr lang="en-US" dirty="0" err="1"/>
              <a:t>dativ</a:t>
            </a:r>
            <a:r>
              <a:rPr lang="en-US" dirty="0"/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5F4761-75F9-477F-B9EB-A82E0F4C38FE}"/>
              </a:ext>
            </a:extLst>
          </p:cNvPr>
          <p:cNvSpPr/>
          <p:nvPr/>
        </p:nvSpPr>
        <p:spPr>
          <a:xfrm>
            <a:off x="8509907" y="2298725"/>
            <a:ext cx="2040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Wie </a:t>
            </a:r>
            <a:r>
              <a:rPr lang="en-US" dirty="0" err="1"/>
              <a:t>geht</a:t>
            </a:r>
            <a:r>
              <a:rPr lang="en-US" dirty="0"/>
              <a:t> es </a:t>
            </a:r>
            <a:r>
              <a:rPr lang="en-US" dirty="0" err="1"/>
              <a:t>Ihnen</a:t>
            </a:r>
            <a:r>
              <a:rPr lang="en-US" dirty="0"/>
              <a:t>?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511A14-BE60-440B-A468-E76C51DEBA37}"/>
              </a:ext>
            </a:extLst>
          </p:cNvPr>
          <p:cNvSpPr/>
          <p:nvPr/>
        </p:nvSpPr>
        <p:spPr>
          <a:xfrm>
            <a:off x="10319932" y="2579563"/>
            <a:ext cx="17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Mir </a:t>
            </a:r>
            <a:r>
              <a:rPr lang="en-US" dirty="0" err="1"/>
              <a:t>geht</a:t>
            </a:r>
            <a:r>
              <a:rPr lang="en-US" dirty="0"/>
              <a:t> es gut.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61923B-9221-4630-A031-EAE438AEAF4C}"/>
              </a:ext>
            </a:extLst>
          </p:cNvPr>
          <p:cNvSpPr/>
          <p:nvPr/>
        </p:nvSpPr>
        <p:spPr>
          <a:xfrm>
            <a:off x="8524550" y="2891516"/>
            <a:ext cx="2113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schmecken</a:t>
            </a:r>
            <a:r>
              <a:rPr lang="en-US" dirty="0">
                <a:solidFill>
                  <a:schemeClr val="accent1"/>
                </a:solidFill>
              </a:rPr>
              <a:t> - to taste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2E975F-6CE0-41EC-9B1B-5E6DFC9A8B42}"/>
              </a:ext>
            </a:extLst>
          </p:cNvPr>
          <p:cNvSpPr/>
          <p:nvPr/>
        </p:nvSpPr>
        <p:spPr>
          <a:xfrm>
            <a:off x="6829260" y="3493799"/>
            <a:ext cx="5369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Mir </a:t>
            </a:r>
            <a:r>
              <a:rPr lang="en-US" dirty="0" err="1"/>
              <a:t>schmecken</a:t>
            </a:r>
            <a:r>
              <a:rPr lang="en-US" dirty="0"/>
              <a:t> </a:t>
            </a:r>
            <a:r>
              <a:rPr lang="en-US" dirty="0" err="1"/>
              <a:t>Salate</a:t>
            </a:r>
            <a:r>
              <a:rPr lang="en-US" dirty="0"/>
              <a:t> und Kuchen und </a:t>
            </a:r>
            <a:r>
              <a:rPr lang="en-US" dirty="0" err="1"/>
              <a:t>Schokoladen</a:t>
            </a:r>
            <a:r>
              <a:rPr lang="en-US" dirty="0"/>
              <a:t>. :-)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B4A3E8-0974-4D22-860E-B7782FBB3F50}"/>
              </a:ext>
            </a:extLst>
          </p:cNvPr>
          <p:cNvSpPr/>
          <p:nvPr/>
        </p:nvSpPr>
        <p:spPr>
          <a:xfrm>
            <a:off x="9931340" y="3143875"/>
            <a:ext cx="22740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Was </a:t>
            </a:r>
            <a:r>
              <a:rPr lang="en-US" dirty="0" err="1"/>
              <a:t>schmeckt</a:t>
            </a:r>
            <a:r>
              <a:rPr lang="en-US" dirty="0"/>
              <a:t> </a:t>
            </a:r>
            <a:r>
              <a:rPr lang="en-US" dirty="0" err="1"/>
              <a:t>Ihnen</a:t>
            </a:r>
            <a:r>
              <a:rPr lang="en-US" dirty="0"/>
              <a:t>?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A1E429-A198-4EF9-9D62-05A6B8D0F688}"/>
              </a:ext>
            </a:extLst>
          </p:cNvPr>
          <p:cNvSpPr/>
          <p:nvPr/>
        </p:nvSpPr>
        <p:spPr>
          <a:xfrm>
            <a:off x="8421143" y="4019618"/>
            <a:ext cx="3797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Mir </a:t>
            </a:r>
            <a:r>
              <a:rPr lang="en-US" dirty="0" err="1"/>
              <a:t>schmeckt</a:t>
            </a:r>
            <a:r>
              <a:rPr lang="en-US" dirty="0"/>
              <a:t> Kidney-</a:t>
            </a:r>
            <a:r>
              <a:rPr lang="en-US" dirty="0" err="1"/>
              <a:t>Bohnen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Reis.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78DE6B-CD13-483C-B151-258A8A866F31}"/>
              </a:ext>
            </a:extLst>
          </p:cNvPr>
          <p:cNvSpPr/>
          <p:nvPr/>
        </p:nvSpPr>
        <p:spPr>
          <a:xfrm>
            <a:off x="8728502" y="4809057"/>
            <a:ext cx="3182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Mir </a:t>
            </a:r>
            <a:r>
              <a:rPr lang="en-US" dirty="0" err="1"/>
              <a:t>schmecken</a:t>
            </a:r>
            <a:r>
              <a:rPr lang="en-US" dirty="0"/>
              <a:t> Ramen-</a:t>
            </a:r>
            <a:r>
              <a:rPr lang="en-US" dirty="0" err="1"/>
              <a:t>Nudeln</a:t>
            </a:r>
            <a:r>
              <a:rPr lang="en-US" dirty="0"/>
              <a:t>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6AF0A6-D799-4779-9A20-8C684C9DD008}"/>
              </a:ext>
            </a:extLst>
          </p:cNvPr>
          <p:cNvSpPr/>
          <p:nvPr/>
        </p:nvSpPr>
        <p:spPr>
          <a:xfrm>
            <a:off x="6396359" y="5227015"/>
            <a:ext cx="5639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mir</a:t>
            </a:r>
            <a:r>
              <a:rPr lang="en-US" dirty="0"/>
              <a:t> </a:t>
            </a:r>
            <a:r>
              <a:rPr lang="en-US" dirty="0" err="1"/>
              <a:t>schmeckt</a:t>
            </a:r>
            <a:r>
              <a:rPr lang="en-US" dirty="0"/>
              <a:t> </a:t>
            </a:r>
            <a:r>
              <a:rPr lang="en-US" dirty="0" err="1"/>
              <a:t>gefuelltes</a:t>
            </a:r>
            <a:r>
              <a:rPr lang="en-US" dirty="0"/>
              <a:t> </a:t>
            </a:r>
            <a:r>
              <a:rPr lang="en-US" dirty="0" err="1"/>
              <a:t>Kartoffeln-Fladenbrot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Quark.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648420-F30F-449B-B421-09F57ECE8394}"/>
              </a:ext>
            </a:extLst>
          </p:cNvPr>
          <p:cNvSpPr/>
          <p:nvPr/>
        </p:nvSpPr>
        <p:spPr>
          <a:xfrm>
            <a:off x="8728502" y="5564426"/>
            <a:ext cx="164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stehen</a:t>
            </a:r>
            <a:r>
              <a:rPr lang="en-US" dirty="0">
                <a:solidFill>
                  <a:schemeClr val="accent1"/>
                </a:solidFill>
              </a:rPr>
              <a:t> - to suit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685326-9343-4412-B4CF-0B2743459EA5}"/>
              </a:ext>
            </a:extLst>
          </p:cNvPr>
          <p:cNvSpPr/>
          <p:nvPr/>
        </p:nvSpPr>
        <p:spPr>
          <a:xfrm>
            <a:off x="8528524" y="5919912"/>
            <a:ext cx="2336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gehören</a:t>
            </a:r>
            <a:r>
              <a:rPr lang="en-US" dirty="0">
                <a:solidFill>
                  <a:schemeClr val="accent1"/>
                </a:solidFill>
              </a:rPr>
              <a:t> - to belong to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572897-3ACD-4E98-8E0A-39C678C9FE65}"/>
              </a:ext>
            </a:extLst>
          </p:cNvPr>
          <p:cNvSpPr/>
          <p:nvPr/>
        </p:nvSpPr>
        <p:spPr>
          <a:xfrm>
            <a:off x="8214605" y="6328299"/>
            <a:ext cx="2873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gratulieren</a:t>
            </a:r>
            <a:r>
              <a:rPr lang="en-US" dirty="0">
                <a:solidFill>
                  <a:schemeClr val="accent1"/>
                </a:solidFill>
              </a:rPr>
              <a:t> - to congratulate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5F7D19-EF86-4B7A-A7FC-C84510479C43}"/>
              </a:ext>
            </a:extLst>
          </p:cNvPr>
          <p:cNvSpPr txBox="1"/>
          <p:nvPr/>
        </p:nvSpPr>
        <p:spPr>
          <a:xfrm rot="16200000">
            <a:off x="-914489" y="1157593"/>
            <a:ext cx="2886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DATIV VERBS – A1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93AD0A-82EA-40E2-8131-368BC74B15CF}"/>
              </a:ext>
            </a:extLst>
          </p:cNvPr>
          <p:cNvSpPr/>
          <p:nvPr/>
        </p:nvSpPr>
        <p:spPr>
          <a:xfrm>
            <a:off x="4155193" y="6406813"/>
            <a:ext cx="3158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antworten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gratulieren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danken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80707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7678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7849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5019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8247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9029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1441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5006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</TotalTime>
  <Words>931</Words>
  <Application>Microsoft Office PowerPoint</Application>
  <PresentationFormat>Widescreen</PresentationFormat>
  <Paragraphs>203</Paragraphs>
  <Slides>96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Arial</vt:lpstr>
      <vt:lpstr>Arial</vt:lpstr>
      <vt:lpstr>Calibri</vt:lpstr>
      <vt:lpstr>Calibri Light</vt:lpstr>
      <vt:lpstr>inherit</vt:lpstr>
      <vt:lpstr>Office Theme</vt:lpstr>
      <vt:lpstr>PowerPoint Presentation</vt:lpstr>
      <vt:lpstr>PowerPoint Presentation</vt:lpstr>
      <vt:lpstr>Wir sind unter Haussperre.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Bajaj, Rahul R.</dc:creator>
  <cp:lastModifiedBy>Bajaj, Rahul R.</cp:lastModifiedBy>
  <cp:revision>34</cp:revision>
  <dcterms:created xsi:type="dcterms:W3CDTF">2020-04-05T04:17:59Z</dcterms:created>
  <dcterms:modified xsi:type="dcterms:W3CDTF">2020-04-12T06:59:08Z</dcterms:modified>
</cp:coreProperties>
</file>